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185" r:id="rId1"/>
    <p:sldMasterId id="2147484519" r:id="rId2"/>
    <p:sldMasterId id="2147484531" r:id="rId3"/>
  </p:sldMasterIdLst>
  <p:notesMasterIdLst>
    <p:notesMasterId r:id="rId37"/>
  </p:notesMasterIdLst>
  <p:handoutMasterIdLst>
    <p:handoutMasterId r:id="rId38"/>
  </p:handoutMasterIdLst>
  <p:sldIdLst>
    <p:sldId id="256" r:id="rId4"/>
    <p:sldId id="257" r:id="rId5"/>
    <p:sldId id="258" r:id="rId6"/>
    <p:sldId id="260" r:id="rId7"/>
    <p:sldId id="259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80" r:id="rId25"/>
    <p:sldId id="281" r:id="rId26"/>
    <p:sldId id="283" r:id="rId27"/>
    <p:sldId id="285" r:id="rId28"/>
    <p:sldId id="287" r:id="rId29"/>
    <p:sldId id="290" r:id="rId30"/>
    <p:sldId id="291" r:id="rId31"/>
    <p:sldId id="292" r:id="rId32"/>
    <p:sldId id="293" r:id="rId33"/>
    <p:sldId id="296" r:id="rId34"/>
    <p:sldId id="276" r:id="rId35"/>
    <p:sldId id="298" r:id="rId36"/>
  </p:sldIdLst>
  <p:sldSz cx="12192000" cy="6858000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Álvaro G" initials="ÁG" lastIdx="1" clrIdx="0">
    <p:extLst>
      <p:ext uri="{19B8F6BF-5375-455C-9EA6-DF929625EA0E}">
        <p15:presenceInfo xmlns:p15="http://schemas.microsoft.com/office/powerpoint/2012/main" userId="a4f67213278105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62297" autoAdjust="0"/>
  </p:normalViewPr>
  <p:slideViewPr>
    <p:cSldViewPr snapToGrid="0">
      <p:cViewPr varScale="1">
        <p:scale>
          <a:sx n="72" d="100"/>
          <a:sy n="72" d="100"/>
        </p:scale>
        <p:origin x="201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704"/>
    </p:cViewPr>
  </p:sorterViewPr>
  <p:notesViewPr>
    <p:cSldViewPr snapToGrid="0">
      <p:cViewPr varScale="1">
        <p:scale>
          <a:sx n="81" d="100"/>
          <a:sy n="81" d="100"/>
        </p:scale>
        <p:origin x="40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r">
              <a:defRPr sz="1200"/>
            </a:lvl1pPr>
          </a:lstStyle>
          <a:p>
            <a:fld id="{AB544C77-EB65-4CCA-B065-3A06C0347D0A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889938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777607" y="9428585"/>
            <a:ext cx="2889938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r">
              <a:defRPr sz="1200"/>
            </a:lvl1pPr>
          </a:lstStyle>
          <a:p>
            <a:fld id="{12665270-2D70-4BBE-9E31-E7CC402FF4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584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r">
              <a:defRPr sz="1200"/>
            </a:lvl1pPr>
          </a:lstStyle>
          <a:p>
            <a:fld id="{07D7C854-FC0B-4F0E-B901-564AAB6C3E13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87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5" tIns="47413" rIns="94825" bIns="47413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4825" tIns="47413" rIns="94825" bIns="47413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889938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777607" y="9428585"/>
            <a:ext cx="2889938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r">
              <a:defRPr sz="1200"/>
            </a:lvl1pPr>
          </a:lstStyle>
          <a:p>
            <a:fld id="{F2AB62E1-8593-41E0-A496-ADB9AE8F2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4477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291399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788229"/>
            <a:ext cx="5953125" cy="5510150"/>
          </a:xfrm>
        </p:spPr>
        <p:txBody>
          <a:bodyPr/>
          <a:lstStyle/>
          <a:p>
            <a:pPr algn="just"/>
            <a:r>
              <a:rPr lang="es-ES" sz="2000" dirty="0" smtClean="0"/>
              <a:t>Buenas tardes, soy Álvaro Graciá Gil y hoy les vengo a hablar sobre mi trabajo final de grado llamado</a:t>
            </a:r>
            <a:r>
              <a:rPr lang="es-ES" sz="2000" baseline="0" dirty="0" smtClean="0"/>
              <a:t> “</a:t>
            </a:r>
            <a:r>
              <a:rPr lang="es-ES" sz="2000" baseline="0" dirty="0" err="1" smtClean="0"/>
              <a:t>Generic</a:t>
            </a:r>
            <a:r>
              <a:rPr lang="es-ES" sz="2000" baseline="0" dirty="0" smtClean="0"/>
              <a:t> Car </a:t>
            </a:r>
            <a:r>
              <a:rPr lang="es-ES" sz="2000" baseline="0" dirty="0" err="1" smtClean="0"/>
              <a:t>Controller</a:t>
            </a:r>
            <a:r>
              <a:rPr lang="es-ES" sz="2000" baseline="0" dirty="0" smtClean="0"/>
              <a:t>”, el cual consiste en una controladora auxiliar para automóviles</a:t>
            </a:r>
            <a:r>
              <a:rPr lang="es-ES" sz="1600" baseline="0" dirty="0" smtClean="0"/>
              <a:t>.</a:t>
            </a:r>
            <a:endParaRPr lang="es-ES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9378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50838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1" y="3791541"/>
            <a:ext cx="5953125" cy="5851223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Geolocalizar el automóvil 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y obtener información de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él a 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través de internet.</a:t>
            </a:r>
          </a:p>
          <a:p>
            <a:pPr marL="474125" lvl="1" algn="just">
              <a:lnSpc>
                <a:spcPct val="150000"/>
              </a:lnSpc>
            </a:pP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Requiere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 un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modem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GSM</a:t>
            </a:r>
            <a:r>
              <a:rPr lang="es-E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s-ES" sz="18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receptor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GPS </a:t>
            </a:r>
            <a:r>
              <a:rPr lang="es-ES" sz="18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y de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servidor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accesible a través de internet.</a:t>
            </a:r>
            <a:endParaRPr lang="es-E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Gestionar la controladora 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de forma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inalámbrica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a través de una aplicación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móvil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474125" lvl="1" algn="just">
              <a:lnSpc>
                <a:spcPct val="150000"/>
              </a:lnSpc>
            </a:pP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Requiere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un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módulo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Bluetooth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conectado a la controladora.</a:t>
            </a:r>
            <a:endParaRPr lang="es-E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Acceder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a la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configuración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básica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del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vehículo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endParaRPr lang="es-ES" sz="1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1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Por 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motivos de seguridad, dichos parámetros no pueden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afectar a 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la conducción. </a:t>
            </a:r>
            <a:endParaRPr lang="es-ES" sz="1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Nota:</a:t>
            </a:r>
          </a:p>
          <a:p>
            <a:pPr algn="just">
              <a:lnSpc>
                <a:spcPct val="150000"/>
              </a:lnSpc>
            </a:pPr>
            <a:r>
              <a:rPr lang="es-E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Por </a:t>
            </a:r>
            <a:r>
              <a:rPr lang="es-E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ejemplo, un </a:t>
            </a:r>
            <a:r>
              <a:rPr lang="es-ES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parámetro no relacionado</a:t>
            </a:r>
            <a:r>
              <a:rPr lang="es-E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directamente con la conducción </a:t>
            </a:r>
            <a:r>
              <a:rPr lang="es-ES" i="1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s-ES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fecha </a:t>
            </a:r>
            <a:r>
              <a:rPr lang="es-ES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y </a:t>
            </a:r>
            <a:r>
              <a:rPr lang="es-ES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hora.</a:t>
            </a:r>
          </a:p>
          <a:p>
            <a:pPr algn="just">
              <a:lnSpc>
                <a:spcPct val="150000"/>
              </a:lnSpc>
            </a:pPr>
            <a:r>
              <a:rPr lang="es-E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Sí relacionado </a:t>
            </a:r>
            <a:r>
              <a:rPr lang="es-ES" i="1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R</a:t>
            </a:r>
            <a:r>
              <a:rPr lang="es-E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eprogramar </a:t>
            </a:r>
            <a:r>
              <a:rPr lang="es-E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ABS</a:t>
            </a:r>
            <a:r>
              <a:rPr lang="es-E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o los </a:t>
            </a:r>
            <a:r>
              <a:rPr lang="es-ES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Airbags</a:t>
            </a:r>
            <a:r>
              <a:rPr lang="es-E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8544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0" y="340408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79" y="3814512"/>
            <a:ext cx="5953126" cy="5970755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 smtClean="0"/>
              <a:t>A continuación voy a hablar sobre el </a:t>
            </a:r>
            <a:r>
              <a:rPr lang="es-ES" sz="2000" dirty="0" smtClean="0"/>
              <a:t>Hardware</a:t>
            </a:r>
            <a:r>
              <a:rPr lang="es-ES" sz="2000" dirty="0" smtClean="0"/>
              <a:t>.</a:t>
            </a:r>
          </a:p>
          <a:p>
            <a:pPr algn="just" defTabSz="948249">
              <a:defRPr/>
            </a:pPr>
            <a:r>
              <a:rPr lang="es-ES" sz="2000" dirty="0" smtClean="0"/>
              <a:t>En </a:t>
            </a:r>
            <a:r>
              <a:rPr lang="es-ES" sz="2000" dirty="0"/>
              <a:t>la imagen pueden ver un </a:t>
            </a:r>
            <a:r>
              <a:rPr lang="es-ES" sz="2000" b="1" dirty="0"/>
              <a:t>esquema con los módulos hardware</a:t>
            </a:r>
            <a:r>
              <a:rPr lang="es-ES" sz="2000" dirty="0"/>
              <a:t> que forman la controladora genérica</a:t>
            </a:r>
            <a:r>
              <a:rPr lang="es-ES" sz="2000" dirty="0" smtClean="0"/>
              <a:t>:</a:t>
            </a:r>
            <a:endParaRPr lang="es-ES" sz="2000" dirty="0"/>
          </a:p>
          <a:p>
            <a:pPr marL="177797" indent="-177797" algn="just">
              <a:buFont typeface="Arial" panose="020B0604020202020204" pitchFamily="34" charset="0"/>
              <a:buChar char="•"/>
            </a:pPr>
            <a:r>
              <a:rPr lang="es-ES" sz="2000" dirty="0"/>
              <a:t>La </a:t>
            </a:r>
            <a:r>
              <a:rPr lang="es-ES" sz="2000" b="1" dirty="0"/>
              <a:t>CPU</a:t>
            </a:r>
            <a:r>
              <a:rPr lang="es-ES" sz="2000" dirty="0"/>
              <a:t> gestiona todos los componentes y decide qué acciones llevar a </a:t>
            </a:r>
            <a:r>
              <a:rPr lang="es-ES" sz="2000" dirty="0" smtClean="0"/>
              <a:t>cabo. </a:t>
            </a:r>
            <a:endParaRPr lang="es-ES" sz="2000" dirty="0"/>
          </a:p>
          <a:p>
            <a:pPr marL="177797" indent="-177797" algn="just">
              <a:buFont typeface="Arial" panose="020B0604020202020204" pitchFamily="34" charset="0"/>
              <a:buChar char="•"/>
            </a:pPr>
            <a:r>
              <a:rPr lang="es-ES" sz="2000" dirty="0"/>
              <a:t>Los </a:t>
            </a:r>
            <a:r>
              <a:rPr lang="es-ES" sz="2000" b="1" dirty="0"/>
              <a:t>módulos GPS y GSM </a:t>
            </a:r>
            <a:r>
              <a:rPr lang="es-ES" sz="2000" dirty="0"/>
              <a:t>en conjunto permiten </a:t>
            </a:r>
            <a:r>
              <a:rPr lang="es-ES" sz="2000" b="1" dirty="0"/>
              <a:t>geolocalizar</a:t>
            </a:r>
            <a:r>
              <a:rPr lang="es-ES" sz="2000" dirty="0"/>
              <a:t> el automóvil y </a:t>
            </a:r>
            <a:r>
              <a:rPr lang="es-ES" sz="2000" b="1" dirty="0"/>
              <a:t>comunicar</a:t>
            </a:r>
            <a:r>
              <a:rPr lang="es-ES" sz="2000" dirty="0"/>
              <a:t> </a:t>
            </a:r>
            <a:r>
              <a:rPr lang="es-ES" sz="2000" dirty="0" smtClean="0"/>
              <a:t>su posición por internet.</a:t>
            </a:r>
          </a:p>
          <a:p>
            <a:pPr marL="177797" indent="-177797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b="1" dirty="0"/>
              <a:t>GPIO</a:t>
            </a:r>
            <a:r>
              <a:rPr lang="es-ES" sz="2000" dirty="0"/>
              <a:t> </a:t>
            </a:r>
            <a:r>
              <a:rPr lang="es-ES" sz="2000" dirty="0" smtClean="0"/>
              <a:t>permite </a:t>
            </a:r>
            <a:r>
              <a:rPr lang="es-ES" sz="2000" b="1" dirty="0" smtClean="0"/>
              <a:t>extender</a:t>
            </a:r>
            <a:r>
              <a:rPr lang="es-ES" sz="2000" dirty="0" smtClean="0"/>
              <a:t> </a:t>
            </a:r>
            <a:r>
              <a:rPr lang="es-ES" sz="2000" dirty="0"/>
              <a:t>la </a:t>
            </a:r>
            <a:r>
              <a:rPr lang="es-ES" sz="2000" b="1" dirty="0"/>
              <a:t>funcionalidad</a:t>
            </a:r>
            <a:r>
              <a:rPr lang="es-ES" sz="2000" dirty="0"/>
              <a:t> de la controladora mediante </a:t>
            </a:r>
            <a:r>
              <a:rPr lang="es-ES" sz="2000" b="1" dirty="0"/>
              <a:t>dispositivos</a:t>
            </a:r>
            <a:r>
              <a:rPr lang="es-ES" sz="2000" dirty="0"/>
              <a:t> </a:t>
            </a:r>
            <a:r>
              <a:rPr lang="es-ES" sz="2000" dirty="0" smtClean="0"/>
              <a:t>externos.</a:t>
            </a:r>
            <a:endParaRPr lang="es-ES" sz="2000" dirty="0"/>
          </a:p>
          <a:p>
            <a:pPr marL="177797" indent="-177797" algn="just">
              <a:buFont typeface="Arial" panose="020B0604020202020204" pitchFamily="34" charset="0"/>
              <a:buChar char="•"/>
            </a:pPr>
            <a:r>
              <a:rPr lang="es-ES" sz="2000" dirty="0"/>
              <a:t>El </a:t>
            </a:r>
            <a:r>
              <a:rPr lang="es-ES" sz="2000" b="1" dirty="0"/>
              <a:t>potenciómetro</a:t>
            </a:r>
            <a:r>
              <a:rPr lang="es-ES" sz="2000" dirty="0"/>
              <a:t> se emplea para enviar </a:t>
            </a:r>
            <a:r>
              <a:rPr lang="es-ES" sz="2000" b="1" dirty="0"/>
              <a:t>órdenes</a:t>
            </a:r>
            <a:r>
              <a:rPr lang="es-ES" sz="2000" dirty="0"/>
              <a:t> a </a:t>
            </a:r>
            <a:r>
              <a:rPr lang="es-ES" sz="2000" b="1" dirty="0"/>
              <a:t>equipos</a:t>
            </a:r>
            <a:r>
              <a:rPr lang="es-ES" sz="2000" dirty="0"/>
              <a:t> </a:t>
            </a:r>
            <a:r>
              <a:rPr lang="es-ES" sz="2000" b="1" dirty="0"/>
              <a:t>de</a:t>
            </a:r>
            <a:r>
              <a:rPr lang="es-ES" sz="2000" dirty="0"/>
              <a:t> </a:t>
            </a:r>
            <a:r>
              <a:rPr lang="es-ES" sz="2000" b="1" dirty="0"/>
              <a:t>sonido</a:t>
            </a:r>
            <a:r>
              <a:rPr lang="es-ES" sz="2000" dirty="0"/>
              <a:t>. </a:t>
            </a:r>
          </a:p>
          <a:p>
            <a:pPr marL="177797" indent="-177797" algn="just">
              <a:buFont typeface="Arial" panose="020B0604020202020204" pitchFamily="34" charset="0"/>
              <a:buChar char="•"/>
            </a:pPr>
            <a:r>
              <a:rPr lang="es-ES" sz="2000" dirty="0"/>
              <a:t>El módulo </a:t>
            </a:r>
            <a:r>
              <a:rPr lang="es-ES" sz="2000" b="1" dirty="0"/>
              <a:t>CAN</a:t>
            </a:r>
            <a:r>
              <a:rPr lang="es-ES" sz="2000" dirty="0"/>
              <a:t> </a:t>
            </a:r>
            <a:r>
              <a:rPr lang="es-ES" sz="2000" dirty="0" smtClean="0"/>
              <a:t>es </a:t>
            </a:r>
            <a:r>
              <a:rPr lang="es-ES" sz="2000" dirty="0"/>
              <a:t>uno de los </a:t>
            </a:r>
            <a:r>
              <a:rPr lang="es-ES" sz="2000" b="1" dirty="0"/>
              <a:t>componentes</a:t>
            </a:r>
            <a:r>
              <a:rPr lang="es-ES" sz="2000" dirty="0"/>
              <a:t> más </a:t>
            </a:r>
            <a:r>
              <a:rPr lang="es-ES" sz="2000" b="1" dirty="0" smtClean="0"/>
              <a:t>importantes</a:t>
            </a:r>
            <a:r>
              <a:rPr lang="es-ES" sz="2000" b="1" baseline="0" dirty="0" smtClean="0"/>
              <a:t> y críticos</a:t>
            </a:r>
            <a:r>
              <a:rPr lang="es-ES" sz="2000" dirty="0" smtClean="0"/>
              <a:t> </a:t>
            </a:r>
            <a:r>
              <a:rPr lang="es-ES" sz="2000" dirty="0"/>
              <a:t>que forman la </a:t>
            </a:r>
            <a:r>
              <a:rPr lang="es-ES" sz="2000" dirty="0" smtClean="0"/>
              <a:t>controladora, ya que </a:t>
            </a:r>
            <a:r>
              <a:rPr lang="es-ES" sz="2000" b="1" dirty="0" smtClean="0"/>
              <a:t>Gestiona</a:t>
            </a:r>
            <a:r>
              <a:rPr lang="es-ES" sz="2000" dirty="0" smtClean="0"/>
              <a:t> </a:t>
            </a:r>
            <a:r>
              <a:rPr lang="es-ES" sz="2000" dirty="0"/>
              <a:t>todas las </a:t>
            </a:r>
            <a:r>
              <a:rPr lang="es-ES" sz="2000" b="1" dirty="0"/>
              <a:t>comunicaciones</a:t>
            </a:r>
            <a:r>
              <a:rPr lang="es-ES" sz="2000" dirty="0"/>
              <a:t> con el </a:t>
            </a:r>
            <a:r>
              <a:rPr lang="es-ES" sz="2000" b="1" dirty="0" smtClean="0"/>
              <a:t>automóvil</a:t>
            </a:r>
            <a:r>
              <a:rPr lang="es-ES" sz="2000" dirty="0" smtClean="0"/>
              <a:t>.</a:t>
            </a:r>
            <a:endParaRPr lang="es-ES" sz="2000" dirty="0"/>
          </a:p>
          <a:p>
            <a:pPr marL="177797" indent="-177797" algn="just">
              <a:buFont typeface="Arial" panose="020B0604020202020204" pitchFamily="34" charset="0"/>
              <a:buChar char="•"/>
            </a:pPr>
            <a:r>
              <a:rPr lang="es-ES" sz="2000" dirty="0"/>
              <a:t>La </a:t>
            </a:r>
            <a:r>
              <a:rPr lang="es-ES" sz="2000" b="1" dirty="0"/>
              <a:t>interfaz</a:t>
            </a:r>
            <a:r>
              <a:rPr lang="es-ES" sz="2000" dirty="0"/>
              <a:t> </a:t>
            </a:r>
            <a:r>
              <a:rPr lang="es-ES" sz="2000" b="1" dirty="0" smtClean="0"/>
              <a:t>serie</a:t>
            </a:r>
            <a:r>
              <a:rPr lang="es-ES" sz="2000" dirty="0" smtClean="0"/>
              <a:t> </a:t>
            </a:r>
            <a:r>
              <a:rPr lang="es-ES" sz="2000" dirty="0"/>
              <a:t>permite </a:t>
            </a:r>
            <a:r>
              <a:rPr lang="es-ES" sz="2000" b="1" dirty="0" smtClean="0"/>
              <a:t>comunicarse </a:t>
            </a:r>
            <a:r>
              <a:rPr lang="es-ES" sz="2000" b="0" dirty="0" smtClean="0"/>
              <a:t>con</a:t>
            </a:r>
            <a:r>
              <a:rPr lang="es-ES" sz="2000" dirty="0" smtClean="0"/>
              <a:t> el </a:t>
            </a:r>
            <a:r>
              <a:rPr lang="es-ES" sz="2000" b="1" dirty="0"/>
              <a:t>software</a:t>
            </a:r>
            <a:r>
              <a:rPr lang="es-ES" sz="2000" dirty="0"/>
              <a:t> de la controladora mediante </a:t>
            </a:r>
            <a:r>
              <a:rPr lang="es-ES" sz="2000" b="1" dirty="0"/>
              <a:t>comandos</a:t>
            </a:r>
            <a:r>
              <a:rPr lang="es-ES" sz="2000" dirty="0"/>
              <a:t> de </a:t>
            </a:r>
            <a:r>
              <a:rPr lang="es-ES" sz="2000" b="1" dirty="0" smtClean="0"/>
              <a:t>texto</a:t>
            </a:r>
            <a:r>
              <a:rPr lang="es-ES" sz="2000" b="1" i="1" dirty="0" smtClean="0"/>
              <a:t>.</a:t>
            </a:r>
            <a:endParaRPr lang="es-ES" sz="2000" dirty="0"/>
          </a:p>
          <a:p>
            <a:pPr algn="just" defTabSz="948249">
              <a:defRPr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0405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303274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652898"/>
            <a:ext cx="5953125" cy="5977989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Aquí</a:t>
            </a:r>
            <a:r>
              <a:rPr lang="es-ES" sz="20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pueden ver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elegidos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para llevar a cabo la implementación del Hardware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algn="just" defTabSz="948249">
              <a:defRPr/>
            </a:pP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797" indent="-177797" algn="just" defTabSz="948249"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elegida es un Arduino Nano V3. Su reducido tamaño es una gran ventaja a la hora de integrarlo en el vehículo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177797" indent="-177797" algn="just" defTabSz="948249">
              <a:buFont typeface="Arial" panose="020B0604020202020204" pitchFamily="34" charset="0"/>
              <a:buChar char="•"/>
              <a:defRPr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controladora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 BUS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elegida viene de la mano de Microchip con su integrado MCP2515. </a:t>
            </a:r>
            <a:endParaRPr lang="es-ES" sz="2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797" indent="-177797" algn="just" defTabSz="948249">
              <a:buFont typeface="Arial" panose="020B0604020202020204" pitchFamily="34" charset="0"/>
              <a:buChar char="•"/>
              <a:defRPr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receptor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GPS 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es el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GY-NEO6MV2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el cual se usa ampliamente en drones.</a:t>
            </a:r>
          </a:p>
          <a:p>
            <a:pPr marL="177797" indent="-177797" algn="just" defTabSz="948249">
              <a:buFont typeface="Arial" panose="020B0604020202020204" pitchFamily="34" charset="0"/>
              <a:buChar char="•"/>
              <a:defRPr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modem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GSM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SIM800L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que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funciona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con tecnología 2G, pero es suficiente para enviar pequeños paquetes de datos.</a:t>
            </a:r>
            <a:endParaRPr lang="es-ES" sz="2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797" indent="-177797" algn="just" defTabSz="948249">
              <a:buFont typeface="Arial" panose="020B0604020202020204" pitchFamily="34" charset="0"/>
              <a:buChar char="•"/>
              <a:defRPr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La fuente de 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alimentación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conmutada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DSN5000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permite adaptar la alimentación de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batería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del vehículo a la corriente de funcionamiento del Arduino.</a:t>
            </a: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797" indent="-177797" algn="just" defTabSz="948249"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módulo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Bluetooth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le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permite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 la controladora comunicarse de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forma inalámbrica.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109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39829"/>
            <a:ext cx="5954712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188" y="3689454"/>
            <a:ext cx="5954712" cy="614331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s-ES" sz="1500" b="1" dirty="0">
                <a:latin typeface="+mj-lt"/>
                <a:cs typeface="Calibri Light" panose="020F0302020204030204" pitchFamily="34" charset="0"/>
              </a:rPr>
              <a:t>Además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de estos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componentes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, si deseamos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controlar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equipos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de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sonido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1500" b="1" dirty="0" smtClean="0">
                <a:latin typeface="+mj-lt"/>
                <a:cs typeface="Calibri Light" panose="020F0302020204030204" pitchFamily="34" charset="0"/>
              </a:rPr>
              <a:t>multimarca </a:t>
            </a:r>
            <a:r>
              <a:rPr lang="es-ES" sz="1500" dirty="0" smtClean="0">
                <a:latin typeface="+mj-lt"/>
                <a:cs typeface="Calibri Light" panose="020F0302020204030204" pitchFamily="34" charset="0"/>
              </a:rPr>
              <a:t>debemos 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incluir un potenciómetro digital y un optoacoplador. En este caso se emplean el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MCP4131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y el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PC817X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1500" dirty="0">
              <a:latin typeface="+mj-lt"/>
              <a:cs typeface="Calibri Light" panose="020F03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500" b="1" dirty="0">
                <a:latin typeface="+mj-lt"/>
                <a:cs typeface="Calibri Light" panose="020F0302020204030204" pitchFamily="34" charset="0"/>
              </a:rPr>
              <a:t>Lamentablemente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no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existe un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estándar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que permita manejar todos los equipos de sonido, aunque existe un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protocolo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acordado entre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varias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1500" b="1" dirty="0" smtClean="0">
                <a:latin typeface="+mj-lt"/>
                <a:cs typeface="Calibri Light" panose="020F0302020204030204" pitchFamily="34" charset="0"/>
              </a:rPr>
              <a:t>marcas</a:t>
            </a:r>
            <a:r>
              <a:rPr lang="es-ES" sz="1500" b="0" baseline="0" dirty="0" smtClean="0">
                <a:latin typeface="+mj-lt"/>
                <a:cs typeface="Calibri Light" panose="020F0302020204030204" pitchFamily="34" charset="0"/>
              </a:rPr>
              <a:t> llamado </a:t>
            </a:r>
            <a:r>
              <a:rPr lang="es-ES" sz="1500" b="1" dirty="0" smtClean="0">
                <a:latin typeface="+mj-lt"/>
                <a:cs typeface="Calibri Light" panose="020F0302020204030204" pitchFamily="34" charset="0"/>
              </a:rPr>
              <a:t>Wired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/ Remote.</a:t>
            </a:r>
          </a:p>
          <a:p>
            <a:pPr algn="just">
              <a:lnSpc>
                <a:spcPct val="150000"/>
              </a:lnSpc>
            </a:pPr>
            <a:endParaRPr lang="es-ES" sz="1500" b="1" dirty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lnSpc>
                <a:spcPct val="150000"/>
              </a:lnSpc>
              <a:defRPr/>
            </a:pPr>
            <a:r>
              <a:rPr lang="es-ES" sz="1500" dirty="0">
                <a:latin typeface="+mj-lt"/>
                <a:cs typeface="Calibri Light" panose="020F0302020204030204" pitchFamily="34" charset="0"/>
              </a:rPr>
              <a:t>Esta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tecnología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funciona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enviando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una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señal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a través de un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cable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1500" b="1" dirty="0">
                <a:latin typeface="+mj-lt"/>
                <a:cs typeface="Calibri Light" panose="020F0302020204030204" pitchFamily="34" charset="0"/>
              </a:rPr>
              <a:t>Jack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1500" dirty="0" smtClean="0">
                <a:latin typeface="+mj-lt"/>
                <a:cs typeface="Calibri Light" panose="020F0302020204030204" pitchFamily="34" charset="0"/>
              </a:rPr>
              <a:t>conectado 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a la </a:t>
            </a:r>
            <a:r>
              <a:rPr lang="es-ES" sz="1500" b="1" dirty="0" smtClean="0">
                <a:latin typeface="+mj-lt"/>
                <a:cs typeface="Calibri Light" panose="020F0302020204030204" pitchFamily="34" charset="0"/>
              </a:rPr>
              <a:t>radio</a:t>
            </a:r>
            <a:r>
              <a:rPr lang="es-ES" sz="1500" dirty="0">
                <a:latin typeface="+mj-lt"/>
                <a:cs typeface="Calibri Light" panose="020F030202020403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s-ES" sz="1500" dirty="0">
                <a:latin typeface="+mj-lt"/>
              </a:rPr>
              <a:t>Las señales se envían </a:t>
            </a:r>
            <a:r>
              <a:rPr lang="es-ES" sz="1500" b="1" dirty="0">
                <a:latin typeface="+mj-lt"/>
              </a:rPr>
              <a:t>variando</a:t>
            </a:r>
            <a:r>
              <a:rPr lang="es-ES" sz="1500" dirty="0">
                <a:latin typeface="+mj-lt"/>
              </a:rPr>
              <a:t> el </a:t>
            </a:r>
            <a:r>
              <a:rPr lang="es-ES" sz="1500" b="1" dirty="0">
                <a:latin typeface="+mj-lt"/>
              </a:rPr>
              <a:t>valor</a:t>
            </a:r>
            <a:r>
              <a:rPr lang="es-ES" sz="1500" dirty="0">
                <a:latin typeface="+mj-lt"/>
              </a:rPr>
              <a:t> de una </a:t>
            </a:r>
            <a:r>
              <a:rPr lang="es-ES" sz="1500" b="1" dirty="0">
                <a:latin typeface="+mj-lt"/>
              </a:rPr>
              <a:t>resistencia</a:t>
            </a:r>
            <a:r>
              <a:rPr lang="es-ES" sz="1500" dirty="0">
                <a:latin typeface="+mj-lt"/>
              </a:rPr>
              <a:t> entre los </a:t>
            </a:r>
            <a:r>
              <a:rPr lang="es-ES" sz="1500" b="1" dirty="0">
                <a:latin typeface="+mj-lt"/>
              </a:rPr>
              <a:t>terminales</a:t>
            </a:r>
            <a:r>
              <a:rPr lang="es-ES" sz="1500" dirty="0">
                <a:latin typeface="+mj-lt"/>
              </a:rPr>
              <a:t> </a:t>
            </a:r>
            <a:r>
              <a:rPr lang="es-ES" sz="1500" b="1" dirty="0">
                <a:latin typeface="+mj-lt"/>
              </a:rPr>
              <a:t>“</a:t>
            </a:r>
            <a:r>
              <a:rPr lang="es-ES" sz="1500" b="1" i="1" dirty="0" err="1">
                <a:latin typeface="+mj-lt"/>
              </a:rPr>
              <a:t>Tip</a:t>
            </a:r>
            <a:r>
              <a:rPr lang="es-ES" sz="1500" b="1" dirty="0">
                <a:latin typeface="+mj-lt"/>
              </a:rPr>
              <a:t>” y “</a:t>
            </a:r>
            <a:r>
              <a:rPr lang="es-ES" sz="1500" b="1" i="1" dirty="0" err="1">
                <a:latin typeface="+mj-lt"/>
              </a:rPr>
              <a:t>Sleeve</a:t>
            </a:r>
            <a:r>
              <a:rPr lang="es-ES" sz="1500" b="1" dirty="0" smtClean="0">
                <a:latin typeface="+mj-lt"/>
              </a:rPr>
              <a:t>”</a:t>
            </a:r>
            <a:r>
              <a:rPr lang="es-ES" sz="1500" dirty="0" smtClean="0">
                <a:latin typeface="+mj-lt"/>
              </a:rPr>
              <a:t>. </a:t>
            </a:r>
            <a:endParaRPr lang="es-ES" sz="1500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s-ES" sz="1500" b="1" dirty="0">
                <a:latin typeface="+mj-lt"/>
              </a:rPr>
              <a:t>Cada</a:t>
            </a:r>
            <a:r>
              <a:rPr lang="es-ES" sz="1500" dirty="0">
                <a:latin typeface="+mj-lt"/>
              </a:rPr>
              <a:t> </a:t>
            </a:r>
            <a:r>
              <a:rPr lang="es-ES" sz="1500" b="1" dirty="0">
                <a:latin typeface="+mj-lt"/>
              </a:rPr>
              <a:t>señal</a:t>
            </a:r>
            <a:r>
              <a:rPr lang="es-ES" sz="1500" dirty="0">
                <a:latin typeface="+mj-lt"/>
              </a:rPr>
              <a:t> enviada se </a:t>
            </a:r>
            <a:r>
              <a:rPr lang="es-ES" sz="1500" b="1" dirty="0">
                <a:latin typeface="+mj-lt"/>
              </a:rPr>
              <a:t>corresponde</a:t>
            </a:r>
            <a:r>
              <a:rPr lang="es-ES" sz="1500" dirty="0">
                <a:latin typeface="+mj-lt"/>
              </a:rPr>
              <a:t> con una </a:t>
            </a:r>
            <a:r>
              <a:rPr lang="es-ES" sz="1500" b="1" dirty="0">
                <a:latin typeface="+mj-lt"/>
              </a:rPr>
              <a:t>acción</a:t>
            </a:r>
            <a:r>
              <a:rPr lang="es-ES" sz="1500" dirty="0">
                <a:latin typeface="+mj-lt"/>
              </a:rPr>
              <a:t> en la </a:t>
            </a:r>
            <a:r>
              <a:rPr lang="es-ES" sz="1500" b="1" dirty="0">
                <a:latin typeface="+mj-lt"/>
              </a:rPr>
              <a:t>radio</a:t>
            </a:r>
            <a:r>
              <a:rPr lang="es-ES" sz="1500" dirty="0">
                <a:latin typeface="+mj-lt"/>
              </a:rPr>
              <a:t>, como por </a:t>
            </a:r>
            <a:r>
              <a:rPr lang="es-ES" sz="1500" b="1" dirty="0">
                <a:latin typeface="+mj-lt"/>
              </a:rPr>
              <a:t>ejemplo</a:t>
            </a:r>
            <a:r>
              <a:rPr lang="es-ES" sz="1500" dirty="0">
                <a:latin typeface="+mj-lt"/>
              </a:rPr>
              <a:t> subir </a:t>
            </a:r>
            <a:r>
              <a:rPr lang="es-ES" sz="1500" b="1" dirty="0">
                <a:latin typeface="+mj-lt"/>
              </a:rPr>
              <a:t>volumen</a:t>
            </a:r>
            <a:r>
              <a:rPr lang="es-ES" sz="1500" dirty="0">
                <a:latin typeface="+mj-lt"/>
              </a:rPr>
              <a:t> o cambiar la </a:t>
            </a:r>
            <a:r>
              <a:rPr lang="es-ES" sz="1500" b="1" dirty="0">
                <a:latin typeface="+mj-lt"/>
              </a:rPr>
              <a:t>pista</a:t>
            </a:r>
            <a:r>
              <a:rPr lang="es-ES" sz="1500" dirty="0">
                <a:latin typeface="+mj-lt"/>
              </a:rPr>
              <a:t>.</a:t>
            </a:r>
          </a:p>
          <a:p>
            <a:pPr algn="just" defTabSz="948249">
              <a:lnSpc>
                <a:spcPct val="150000"/>
              </a:lnSpc>
              <a:defRPr/>
            </a:pPr>
            <a:r>
              <a:rPr lang="es-ES" sz="1500" dirty="0" smtClean="0">
                <a:latin typeface="+mj-lt"/>
              </a:rPr>
              <a:t>El Jack </a:t>
            </a:r>
            <a:r>
              <a:rPr lang="es-ES" sz="1500" dirty="0">
                <a:latin typeface="+mj-lt"/>
              </a:rPr>
              <a:t>cuenta con un </a:t>
            </a:r>
            <a:r>
              <a:rPr lang="es-ES" sz="1500" b="1" dirty="0">
                <a:latin typeface="+mj-lt"/>
              </a:rPr>
              <a:t>terminal</a:t>
            </a:r>
            <a:r>
              <a:rPr lang="es-ES" sz="1500" dirty="0">
                <a:latin typeface="+mj-lt"/>
              </a:rPr>
              <a:t> </a:t>
            </a:r>
            <a:r>
              <a:rPr lang="es-ES" sz="1500" b="1" dirty="0">
                <a:latin typeface="+mj-lt"/>
              </a:rPr>
              <a:t>más</a:t>
            </a:r>
            <a:r>
              <a:rPr lang="es-ES" sz="1500" dirty="0">
                <a:latin typeface="+mj-lt"/>
              </a:rPr>
              <a:t> llamado </a:t>
            </a:r>
            <a:r>
              <a:rPr lang="es-ES" sz="1500" b="1" dirty="0">
                <a:latin typeface="+mj-lt"/>
              </a:rPr>
              <a:t>“Ring”, </a:t>
            </a:r>
            <a:r>
              <a:rPr lang="es-ES" sz="1500" dirty="0">
                <a:latin typeface="+mj-lt"/>
              </a:rPr>
              <a:t>el cual si se </a:t>
            </a:r>
            <a:r>
              <a:rPr lang="es-ES" sz="1500" b="1" dirty="0">
                <a:latin typeface="+mj-lt"/>
              </a:rPr>
              <a:t>puentea</a:t>
            </a:r>
            <a:r>
              <a:rPr lang="es-ES" sz="1500" dirty="0">
                <a:latin typeface="+mj-lt"/>
              </a:rPr>
              <a:t> con el </a:t>
            </a:r>
            <a:r>
              <a:rPr lang="es-ES" sz="1500" b="1" dirty="0">
                <a:latin typeface="+mj-lt"/>
              </a:rPr>
              <a:t>terminal</a:t>
            </a:r>
            <a:r>
              <a:rPr lang="es-ES" sz="1500" dirty="0">
                <a:latin typeface="+mj-lt"/>
              </a:rPr>
              <a:t> </a:t>
            </a:r>
            <a:r>
              <a:rPr lang="es-ES" sz="1500" b="1" dirty="0">
                <a:latin typeface="+mj-lt"/>
              </a:rPr>
              <a:t>“</a:t>
            </a:r>
            <a:r>
              <a:rPr lang="es-ES" sz="1500" b="1" i="1" dirty="0" err="1">
                <a:latin typeface="+mj-lt"/>
              </a:rPr>
              <a:t>Sleeve</a:t>
            </a:r>
            <a:r>
              <a:rPr lang="es-ES" sz="1500" dirty="0">
                <a:latin typeface="+mj-lt"/>
              </a:rPr>
              <a:t>” se puede </a:t>
            </a:r>
            <a:r>
              <a:rPr lang="es-ES" sz="1500" b="1" dirty="0" smtClean="0">
                <a:latin typeface="+mj-lt"/>
              </a:rPr>
              <a:t>alterar</a:t>
            </a:r>
            <a:r>
              <a:rPr lang="es-ES" sz="1500" dirty="0" smtClean="0">
                <a:latin typeface="+mj-lt"/>
              </a:rPr>
              <a:t> </a:t>
            </a:r>
            <a:r>
              <a:rPr lang="es-ES" sz="1500" dirty="0">
                <a:latin typeface="+mj-lt"/>
              </a:rPr>
              <a:t>la </a:t>
            </a:r>
            <a:r>
              <a:rPr lang="es-ES" sz="1500" b="1" dirty="0">
                <a:latin typeface="+mj-lt"/>
              </a:rPr>
              <a:t>acción</a:t>
            </a:r>
            <a:r>
              <a:rPr lang="es-ES" sz="1500" dirty="0">
                <a:latin typeface="+mj-lt"/>
              </a:rPr>
              <a:t> enviada y </a:t>
            </a:r>
            <a:r>
              <a:rPr lang="es-ES" sz="1500" b="1" dirty="0">
                <a:latin typeface="+mj-lt"/>
              </a:rPr>
              <a:t>duplicar</a:t>
            </a:r>
            <a:r>
              <a:rPr lang="es-ES" sz="1500" dirty="0">
                <a:latin typeface="+mj-lt"/>
              </a:rPr>
              <a:t> la cantidad de </a:t>
            </a:r>
            <a:r>
              <a:rPr lang="es-ES" sz="1500" b="1" dirty="0">
                <a:latin typeface="+mj-lt"/>
              </a:rPr>
              <a:t>señales</a:t>
            </a:r>
            <a:r>
              <a:rPr lang="es-ES" sz="1500" dirty="0">
                <a:latin typeface="+mj-lt"/>
              </a:rPr>
              <a:t> </a:t>
            </a:r>
            <a:r>
              <a:rPr lang="es-ES" sz="1500" b="1" dirty="0">
                <a:latin typeface="+mj-lt"/>
              </a:rPr>
              <a:t>posibles</a:t>
            </a:r>
            <a:r>
              <a:rPr lang="es-ES" sz="1500" dirty="0">
                <a:latin typeface="+mj-lt"/>
              </a:rPr>
              <a:t>. Esta es la </a:t>
            </a:r>
            <a:r>
              <a:rPr lang="es-ES" sz="1500" b="1" dirty="0">
                <a:latin typeface="+mj-lt"/>
              </a:rPr>
              <a:t>finalidad</a:t>
            </a:r>
            <a:r>
              <a:rPr lang="es-ES" sz="1500" dirty="0">
                <a:latin typeface="+mj-lt"/>
              </a:rPr>
              <a:t> del </a:t>
            </a:r>
            <a:r>
              <a:rPr lang="es-ES" sz="1500" b="1" dirty="0">
                <a:latin typeface="+mj-lt"/>
              </a:rPr>
              <a:t>optoacoplador</a:t>
            </a:r>
            <a:r>
              <a:rPr lang="es-ES" sz="1500" dirty="0">
                <a:latin typeface="+mj-lt"/>
              </a:rPr>
              <a:t>.</a:t>
            </a:r>
            <a:endParaRPr lang="es-ES" sz="1500" b="1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7569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315149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767790"/>
            <a:ext cx="5953125" cy="5768095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+mj-lt"/>
                <a:cs typeface="Calibri Light" panose="020F0302020204030204" pitchFamily="34" charset="0"/>
              </a:rPr>
              <a:t>En esta transparencia pueden ver el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esquema de conexiones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.</a:t>
            </a:r>
            <a:r>
              <a:rPr lang="es-ES" sz="2000" dirty="0" smtClean="0">
                <a:effectLst/>
                <a:latin typeface="+mj-lt"/>
              </a:rPr>
              <a:t> </a:t>
            </a:r>
          </a:p>
          <a:p>
            <a:pPr algn="just" defTabSz="948249">
              <a:defRPr/>
            </a:pPr>
            <a:endParaRPr lang="es-ES" sz="2000" dirty="0" smtClean="0">
              <a:effectLst/>
              <a:latin typeface="+mj-lt"/>
            </a:endParaRPr>
          </a:p>
          <a:p>
            <a:pPr algn="just" defTabSz="948249">
              <a:defRPr/>
            </a:pPr>
            <a:r>
              <a:rPr lang="es-ES" sz="2000" dirty="0">
                <a:latin typeface="+mj-lt"/>
                <a:cs typeface="Calibri Light" panose="020F0302020204030204" pitchFamily="34" charset="0"/>
              </a:rPr>
              <a:t>A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grandes rasgos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,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pueden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ver el conexionado del módulo CAN, seguido de el conexionado del Arduino, Bluetooth, GPS, GSM, el potenciómetro y los conectores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externos.</a:t>
            </a:r>
            <a:endParaRPr lang="es-ES" sz="2000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4082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350776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700401"/>
            <a:ext cx="5953125" cy="4985407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+mj-lt"/>
                <a:cs typeface="Calibri Light" panose="020F0302020204030204" pitchFamily="34" charset="0"/>
              </a:rPr>
              <a:t>En esta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imagen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pueden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ver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el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esquema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anterior </a:t>
            </a:r>
            <a:r>
              <a:rPr lang="es-ES" sz="2000" b="1" dirty="0" smtClean="0">
                <a:latin typeface="+mj-lt"/>
                <a:cs typeface="Calibri Light" panose="020F0302020204030204" pitchFamily="34" charset="0"/>
              </a:rPr>
              <a:t>plasmado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 en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el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diseño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de una placa de circuito impreso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.</a:t>
            </a:r>
          </a:p>
          <a:p>
            <a:pPr algn="just" defTabSz="948249">
              <a:defRPr/>
            </a:pPr>
            <a:endParaRPr lang="es-ES" sz="2000" dirty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>
                <a:latin typeface="+mj-lt"/>
                <a:cs typeface="Calibri Light" panose="020F0302020204030204" pitchFamily="34" charset="0"/>
              </a:rPr>
              <a:t>Al igual que el esquemático, ha sido realizado utilizando la herramienta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PCBWeb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debido a </a:t>
            </a:r>
            <a:r>
              <a:rPr lang="es-ES" sz="2000" dirty="0">
                <a:latin typeface="+mj-lt"/>
              </a:rPr>
              <a:t>su reducida curva de aprendizaje.</a:t>
            </a:r>
            <a:endParaRPr lang="es-ES" sz="2000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7477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291399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776352"/>
            <a:ext cx="5953125" cy="4909455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Aquí pueden observar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placa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fabricada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por 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proveedor JLC PCB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477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386402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871356"/>
            <a:ext cx="5953125" cy="4814452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Respecto al mecanizado, se diseñó un </a:t>
            </a:r>
            <a:r>
              <a:rPr lang="es-ES" sz="2000" b="1" dirty="0" smtClean="0">
                <a:latin typeface="+mj-lt"/>
                <a:cs typeface="Calibri Light" panose="020F0302020204030204" pitchFamily="34" charset="0"/>
              </a:rPr>
              <a:t>modelo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3D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para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ubicar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la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placa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con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todos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los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componentes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.</a:t>
            </a:r>
          </a:p>
          <a:p>
            <a:pPr algn="just" defTabSz="948249">
              <a:defRPr/>
            </a:pPr>
            <a:endParaRPr lang="es-ES" sz="2000" dirty="0" smtClean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Se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realizó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con la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herramienta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web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+mj-lt"/>
                <a:cs typeface="Calibri Light" panose="020F0302020204030204" pitchFamily="34" charset="0"/>
              </a:rPr>
              <a:t>Tinkercad</a:t>
            </a:r>
            <a:r>
              <a:rPr lang="es-ES" sz="2000" dirty="0" smtClean="0">
                <a:latin typeface="+mj-lt"/>
              </a:rPr>
              <a:t>.</a:t>
            </a:r>
            <a:endParaRPr lang="es-ES" sz="2000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394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362651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906982"/>
            <a:ext cx="5953125" cy="4778826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Por último, en esta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imagen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pueden ver 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ensamblado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completo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la controladora dentro del mecanizado con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todos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sus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componentes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 defTabSz="948249">
              <a:defRPr/>
            </a:pP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Si lo desean, lo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pueden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ver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mejor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ensamblado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que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he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traído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Además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otros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prototipos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intermedios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diseñados antes de la versión final.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7820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350776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871356"/>
            <a:ext cx="5953125" cy="4814452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continuación,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voy 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hablar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sobre el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apartado de diseño e implementación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software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el cual se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divide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en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algn="just" defTabSz="948249">
              <a:defRPr/>
            </a:pPr>
            <a:endParaRPr lang="es-ES" sz="2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 defTabSz="948249">
              <a:buFont typeface="Arial" panose="020B0604020202020204" pitchFamily="34" charset="0"/>
              <a:buChar char="•"/>
              <a:defRPr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Software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del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microcontrolador</a:t>
            </a:r>
          </a:p>
          <a:p>
            <a:pPr marL="342900" indent="-342900" algn="just" defTabSz="948249">
              <a:buFont typeface="Arial" panose="020B0604020202020204" pitchFamily="34" charset="0"/>
              <a:buChar char="•"/>
              <a:defRPr/>
            </a:pP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oftware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 para dispositivos móviles </a:t>
            </a:r>
            <a:endParaRPr lang="es-ES" sz="2000" b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 defTabSz="948249">
              <a:buFont typeface="Arial" panose="020B0604020202020204" pitchFamily="34" charset="0"/>
              <a:buChar char="•"/>
              <a:defRPr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Software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plataforma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seguimiento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 defTabSz="948249">
              <a:defRPr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6979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433903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906982"/>
            <a:ext cx="5953125" cy="5308270"/>
          </a:xfrm>
        </p:spPr>
        <p:txBody>
          <a:bodyPr/>
          <a:lstStyle/>
          <a:p>
            <a:pPr algn="just"/>
            <a:r>
              <a:rPr lang="es-ES" sz="2000" baseline="0" dirty="0" smtClean="0"/>
              <a:t>En </a:t>
            </a:r>
            <a:r>
              <a:rPr lang="es-ES" sz="2000" b="1" baseline="0" dirty="0" smtClean="0"/>
              <a:t>GitHub</a:t>
            </a:r>
            <a:r>
              <a:rPr lang="es-ES" sz="2000" baseline="0" dirty="0" smtClean="0"/>
              <a:t> pueden encontrar todos los recursos necesarios para llevar a cabo el proyecto.</a:t>
            </a:r>
            <a:endParaRPr lang="es-ES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7483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17500"/>
            <a:ext cx="5954712" cy="3351213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188" y="3668713"/>
            <a:ext cx="5954712" cy="5997039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+mj-lt"/>
                <a:cs typeface="Calibri Light" panose="020F0302020204030204" pitchFamily="34" charset="0"/>
              </a:rPr>
              <a:t>El software del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microcontrolador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es el encargado de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manejar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todo el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hardware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e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implementa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las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funcionalidades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que se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aplican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al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vehículo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.</a:t>
            </a:r>
          </a:p>
          <a:p>
            <a:pPr algn="just" defTabSz="948249">
              <a:defRPr/>
            </a:pPr>
            <a:endParaRPr lang="es-ES" sz="2000" dirty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>
                <a:latin typeface="+mj-lt"/>
                <a:cs typeface="Calibri Light" panose="020F0302020204030204" pitchFamily="34" charset="0"/>
              </a:rPr>
              <a:t>Debido al entorno de ejecución crítico y para garantizar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fiabilidad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del software, durante el desarrollo se han seguido algunas de las recomendaciones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MISRA </a:t>
            </a:r>
            <a:r>
              <a:rPr lang="es-ES" sz="2000" b="1" dirty="0" smtClean="0">
                <a:latin typeface="+mj-lt"/>
                <a:cs typeface="Calibri Light" panose="020F0302020204030204" pitchFamily="34" charset="0"/>
              </a:rPr>
              <a:t>C</a:t>
            </a:r>
            <a:endParaRPr lang="es-ES" sz="2000" dirty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sz="2000" b="0" i="0" dirty="0" smtClean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b="0" i="0" dirty="0" smtClean="0">
                <a:latin typeface="+mj-lt"/>
                <a:cs typeface="Calibri Light" panose="020F0302020204030204" pitchFamily="34" charset="0"/>
              </a:rPr>
              <a:t>Debido a que el entorno de desarrollo de </a:t>
            </a:r>
            <a:r>
              <a:rPr lang="es-ES" sz="2000" b="0" i="1" dirty="0" smtClean="0">
                <a:latin typeface="+mj-lt"/>
                <a:cs typeface="Calibri Light" panose="020F0302020204030204" pitchFamily="34" charset="0"/>
              </a:rPr>
              <a:t>Arduino</a:t>
            </a:r>
            <a:r>
              <a:rPr lang="es-ES" sz="2000" b="0" i="0" dirty="0" smtClean="0">
                <a:latin typeface="+mj-lt"/>
                <a:cs typeface="Calibri Light" panose="020F0302020204030204" pitchFamily="34" charset="0"/>
              </a:rPr>
              <a:t> está muy limitado para proyectos grandes se ha utilizado</a:t>
            </a:r>
            <a:r>
              <a:rPr lang="es-ES" sz="2000" b="0" i="0" baseline="0" dirty="0" smtClean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b="1" i="1" dirty="0" smtClean="0">
                <a:latin typeface="+mj-lt"/>
                <a:cs typeface="Calibri Light" panose="020F0302020204030204" pitchFamily="34" charset="0"/>
              </a:rPr>
              <a:t>Visual </a:t>
            </a:r>
            <a:r>
              <a:rPr lang="es-ES" sz="2000" b="1" i="1" dirty="0">
                <a:latin typeface="+mj-lt"/>
                <a:cs typeface="Calibri Light" panose="020F0302020204030204" pitchFamily="34" charset="0"/>
              </a:rPr>
              <a:t>Studio 2017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de </a:t>
            </a:r>
            <a:r>
              <a:rPr lang="es-ES" sz="2000" i="1" dirty="0">
                <a:latin typeface="+mj-lt"/>
                <a:cs typeface="Calibri Light" panose="020F0302020204030204" pitchFamily="34" charset="0"/>
              </a:rPr>
              <a:t>Microsoft.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</a:t>
            </a:r>
            <a:endParaRPr lang="es-ES" sz="2000" dirty="0" smtClean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Aunque oficialmente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no incluye soporte para </a:t>
            </a:r>
            <a:r>
              <a:rPr lang="es-ES" sz="2000" i="1" dirty="0">
                <a:latin typeface="+mj-lt"/>
                <a:cs typeface="Calibri Light" panose="020F0302020204030204" pitchFamily="34" charset="0"/>
              </a:rPr>
              <a:t>Arduino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,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existe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un </a:t>
            </a:r>
            <a:r>
              <a:rPr lang="es-ES" sz="2000" i="1" dirty="0">
                <a:latin typeface="+mj-lt"/>
                <a:cs typeface="Calibri Light" panose="020F0302020204030204" pitchFamily="34" charset="0"/>
              </a:rPr>
              <a:t>plugin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llamado </a:t>
            </a:r>
            <a:r>
              <a:rPr lang="es-ES" sz="2000" b="1" i="1" dirty="0">
                <a:latin typeface="+mj-lt"/>
                <a:cs typeface="Calibri Light" panose="020F0302020204030204" pitchFamily="34" charset="0"/>
              </a:rPr>
              <a:t>Visual Micro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que le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añade una capa de integración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con el kit oficial.</a:t>
            </a:r>
          </a:p>
          <a:p>
            <a:pPr algn="just" defTabSz="948249">
              <a:defRPr/>
            </a:pPr>
            <a:endParaRPr lang="es-ES" sz="2000" dirty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Para el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control de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versiones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se utilizó </a:t>
            </a:r>
            <a:r>
              <a:rPr lang="es-ES" sz="2000" dirty="0">
                <a:cs typeface="Calibri Light" panose="020F0302020204030204" pitchFamily="34" charset="0"/>
              </a:rPr>
              <a:t>un repositorio </a:t>
            </a:r>
            <a:r>
              <a:rPr lang="es-ES" sz="2000" i="1" dirty="0" err="1" smtClean="0">
                <a:cs typeface="Calibri Light" panose="020F0302020204030204" pitchFamily="34" charset="0"/>
              </a:rPr>
              <a:t>subversion</a:t>
            </a:r>
            <a:r>
              <a:rPr lang="es-ES" sz="2000" i="1" dirty="0" smtClean="0">
                <a:cs typeface="Calibri Light" panose="020F0302020204030204" pitchFamily="34" charset="0"/>
              </a:rPr>
              <a:t> </a:t>
            </a:r>
            <a:r>
              <a:rPr lang="es-ES" sz="2000" dirty="0" smtClean="0">
                <a:cs typeface="Calibri Light" panose="020F0302020204030204" pitchFamily="34" charset="0"/>
              </a:rPr>
              <a:t>junto a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l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plugin </a:t>
            </a:r>
            <a:r>
              <a:rPr lang="es-ES" sz="2000" b="1" dirty="0" smtClean="0">
                <a:latin typeface="+mj-lt"/>
                <a:cs typeface="Calibri Light" panose="020F0302020204030204" pitchFamily="34" charset="0"/>
              </a:rPr>
              <a:t>AnkhSVN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.</a:t>
            </a:r>
            <a:endParaRPr lang="es-ES" sz="2000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936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8775" y="327025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8774" y="3811979"/>
            <a:ext cx="5953125" cy="5616605"/>
          </a:xfrm>
        </p:spPr>
        <p:txBody>
          <a:bodyPr/>
          <a:lstStyle/>
          <a:p>
            <a:pPr marL="0" marR="0" indent="0" algn="just" defTabSz="9482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El software sigue una estructura modular, donde los módulos pueden ampliar el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sistema y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dotarle de nuevas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funcionalidades para el vehículo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 añadir integración con los modelos específicos de</a:t>
            </a:r>
            <a:r>
              <a:rPr lang="es-ES" sz="16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automóviles.</a:t>
            </a:r>
          </a:p>
          <a:p>
            <a:pPr algn="just" defTabSz="948249">
              <a:defRPr/>
            </a:pP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 la imagen pueden observar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la estructura del software con el 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núcleo como un nodo raíz y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una serie de módulos en el nivel inferior:</a:t>
            </a: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797" indent="-177797" algn="just" defTabSz="948249">
              <a:buFont typeface="Arial" panose="020B0604020202020204" pitchFamily="34" charset="0"/>
              <a:buChar char="•"/>
              <a:defRPr/>
            </a:pP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ROM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Gestiona el sistema de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persistencia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En el caso del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Arduino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emplea una memoria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EEPROM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177797" indent="-177797" algn="just" defTabSz="948249">
              <a:buFont typeface="Arial" panose="020B0604020202020204" pitchFamily="34" charset="0"/>
              <a:buChar char="•"/>
              <a:defRPr/>
            </a:pP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CAN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– Gestiona las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comunicaciones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con el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vehículo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Incluye la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gestión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interrupciones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y un sistema de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colas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tanto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para el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envío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como para la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recepción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mensajes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177797" indent="-177797" algn="just" defTabSz="948249">
              <a:buFont typeface="Arial" panose="020B0604020202020204" pitchFamily="34" charset="0"/>
              <a:buChar char="•"/>
              <a:defRPr/>
            </a:pP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RAD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Gestiona las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acciones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enviadas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 la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radio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797" indent="-177797" algn="just" defTabSz="948249">
              <a:buFont typeface="Arial" panose="020B0604020202020204" pitchFamily="34" charset="0"/>
              <a:buChar char="•"/>
              <a:defRPr/>
            </a:pP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TRC,</a:t>
            </a:r>
            <a:r>
              <a:rPr lang="es-ES" sz="16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GPS y GSM</a:t>
            </a:r>
            <a:r>
              <a:rPr lang="es-ES" sz="16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– Estos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tres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módulos añaden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permiten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obtener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geolocalización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enviarla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por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internet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una</a:t>
            </a:r>
            <a:r>
              <a:rPr lang="es-ES" sz="16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plataforma</a:t>
            </a:r>
            <a:r>
              <a:rPr lang="es-ES" sz="16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</a:t>
            </a:r>
            <a:r>
              <a:rPr lang="es-ES" sz="16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seguimiento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797" indent="-177797" algn="just" defTabSz="948249">
              <a:buFont typeface="Arial" panose="020B0604020202020204" pitchFamily="34" charset="0"/>
              <a:buChar char="•"/>
              <a:defRPr/>
            </a:pP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Además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estos módulos,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cada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modelo de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vehículo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puede</a:t>
            </a:r>
            <a:r>
              <a:rPr lang="es-ES" sz="16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incluir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sus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módulos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propios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para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adaptar 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integración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entre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controladora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el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vehículo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6957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273050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623106"/>
            <a:ext cx="5953125" cy="5878286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Por otra parte, tenemos la aplicación para</a:t>
            </a:r>
            <a:r>
              <a:rPr lang="es-ES" sz="2000" baseline="0" dirty="0" smtClean="0">
                <a:latin typeface="+mj-lt"/>
                <a:cs typeface="Calibri Light" panose="020F0302020204030204" pitchFamily="34" charset="0"/>
              </a:rPr>
              <a:t> terminales móviles.</a:t>
            </a:r>
          </a:p>
          <a:p>
            <a:pPr algn="just" defTabSz="948249">
              <a:defRPr/>
            </a:pPr>
            <a:endParaRPr lang="es-ES" sz="2000" dirty="0" smtClean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baseline="0" dirty="0" smtClean="0">
                <a:latin typeface="+mj-lt"/>
                <a:cs typeface="Calibri Light" panose="020F0302020204030204" pitchFamily="34" charset="0"/>
              </a:rPr>
              <a:t>Inicialmente la gestión de </a:t>
            </a:r>
            <a:r>
              <a:rPr lang="es-ES" sz="2000" b="0" dirty="0" smtClean="0">
                <a:latin typeface="+mj-lt"/>
                <a:cs typeface="Calibri Light" panose="020F0302020204030204" pitchFamily="34" charset="0"/>
              </a:rPr>
              <a:t>la </a:t>
            </a:r>
            <a:r>
              <a:rPr lang="es-ES" sz="2000" b="0" dirty="0">
                <a:latin typeface="+mj-lt"/>
                <a:cs typeface="Calibri Light" panose="020F0302020204030204" pitchFamily="34" charset="0"/>
              </a:rPr>
              <a:t>controladora </a:t>
            </a:r>
            <a:r>
              <a:rPr lang="es-ES" sz="2000" b="0" dirty="0" smtClean="0">
                <a:latin typeface="+mj-lt"/>
                <a:cs typeface="Calibri Light" panose="020F0302020204030204" pitchFamily="34" charset="0"/>
              </a:rPr>
              <a:t>se realizaba manualmente mediante comandos de texto enviados</a:t>
            </a:r>
            <a:r>
              <a:rPr lang="es-ES" sz="2000" b="0" baseline="0" dirty="0" smtClean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b="0" dirty="0" smtClean="0">
                <a:latin typeface="+mj-lt"/>
                <a:cs typeface="Calibri Light" panose="020F0302020204030204" pitchFamily="34" charset="0"/>
              </a:rPr>
              <a:t>a través de un cable.</a:t>
            </a:r>
          </a:p>
          <a:p>
            <a:pPr algn="just" defTabSz="948249">
              <a:defRPr/>
            </a:pPr>
            <a:r>
              <a:rPr lang="es-ES" sz="2000" b="0" dirty="0" smtClean="0">
                <a:latin typeface="+mj-lt"/>
                <a:cs typeface="Calibri Light" panose="020F0302020204030204" pitchFamily="34" charset="0"/>
              </a:rPr>
              <a:t>Esto </a:t>
            </a:r>
            <a:r>
              <a:rPr lang="es-ES" sz="2000" b="0" baseline="0" dirty="0" smtClean="0">
                <a:latin typeface="+mj-lt"/>
                <a:cs typeface="Calibri Light" panose="020F0302020204030204" pitchFamily="34" charset="0"/>
              </a:rPr>
              <a:t>r</a:t>
            </a:r>
            <a:r>
              <a:rPr lang="es-ES" sz="2000" kern="1200" dirty="0" smtClean="0">
                <a:solidFill>
                  <a:schemeClr val="tx1"/>
                </a:solidFill>
                <a:cs typeface="Calibri Light" panose="020F0302020204030204" pitchFamily="34" charset="0"/>
              </a:rPr>
              <a:t>esultaba muy </a:t>
            </a:r>
            <a:r>
              <a:rPr lang="es-ES" sz="2000" b="1" kern="1200" dirty="0" smtClean="0">
                <a:solidFill>
                  <a:schemeClr val="tx1"/>
                </a:solidFill>
                <a:cs typeface="Calibri Light" panose="020F0302020204030204" pitchFamily="34" charset="0"/>
              </a:rPr>
              <a:t>farragoso</a:t>
            </a:r>
            <a:r>
              <a:rPr lang="es-ES" sz="2000" b="0" kern="1200" dirty="0" smtClean="0">
                <a:solidFill>
                  <a:schemeClr val="tx1"/>
                </a:solidFill>
                <a:cs typeface="Calibri Light" panose="020F0302020204030204" pitchFamily="34" charset="0"/>
              </a:rPr>
              <a:t>,</a:t>
            </a:r>
            <a:r>
              <a:rPr lang="es-ES" sz="2000" b="0" kern="1200" baseline="0" dirty="0" smtClean="0">
                <a:solidFill>
                  <a:schemeClr val="tx1"/>
                </a:solidFill>
                <a:cs typeface="Calibri Light" panose="020F0302020204030204" pitchFamily="34" charset="0"/>
              </a:rPr>
              <a:t> p</a:t>
            </a:r>
            <a:r>
              <a:rPr lang="es-ES" sz="2000" b="0" kern="1200" dirty="0" smtClean="0">
                <a:solidFill>
                  <a:schemeClr val="tx1"/>
                </a:solidFill>
                <a:cs typeface="Calibri Light" panose="020F0302020204030204" pitchFamily="34" charset="0"/>
              </a:rPr>
              <a:t>or lo que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se optó por crear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una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aplicación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que se </a:t>
            </a:r>
            <a:r>
              <a:rPr lang="es-ES" sz="2000" b="1" dirty="0" smtClean="0">
                <a:latin typeface="+mj-lt"/>
                <a:cs typeface="Calibri Light" panose="020F0302020204030204" pitchFamily="34" charset="0"/>
              </a:rPr>
              <a:t>conectase</a:t>
            </a:r>
            <a:r>
              <a:rPr lang="es-ES" sz="2000" b="1" baseline="0" dirty="0" smtClean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b="0" baseline="0" dirty="0" smtClean="0">
                <a:latin typeface="+mj-lt"/>
                <a:cs typeface="Calibri Light" panose="020F0302020204030204" pitchFamily="34" charset="0"/>
              </a:rPr>
              <a:t>a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la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controladora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de forma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inalámbrica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mediante </a:t>
            </a:r>
            <a:r>
              <a:rPr lang="es-ES" sz="2000" b="1" dirty="0" smtClean="0">
                <a:latin typeface="+mj-lt"/>
                <a:cs typeface="Calibri Light" panose="020F0302020204030204" pitchFamily="34" charset="0"/>
              </a:rPr>
              <a:t>Bluetooth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. </a:t>
            </a:r>
            <a:endParaRPr lang="es-ES" sz="2000" dirty="0" smtClean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Esta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aplicación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funciona bajo el sistema operativo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Android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4.4 (KitKat)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o superior.</a:t>
            </a:r>
          </a:p>
          <a:p>
            <a:pPr algn="just" defTabSz="948249">
              <a:defRPr/>
            </a:pPr>
            <a:endParaRPr lang="es-ES" sz="2000" dirty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>
                <a:latin typeface="+mj-lt"/>
              </a:rPr>
              <a:t>Al igual que el </a:t>
            </a:r>
            <a:r>
              <a:rPr lang="es-ES" sz="2000" b="1" dirty="0">
                <a:latin typeface="+mj-lt"/>
              </a:rPr>
              <a:t>punto</a:t>
            </a:r>
            <a:r>
              <a:rPr lang="es-ES" sz="2000" dirty="0">
                <a:latin typeface="+mj-lt"/>
              </a:rPr>
              <a:t> </a:t>
            </a:r>
            <a:r>
              <a:rPr lang="es-ES" sz="2000" b="1" dirty="0">
                <a:latin typeface="+mj-lt"/>
              </a:rPr>
              <a:t>anterior</a:t>
            </a:r>
            <a:r>
              <a:rPr lang="es-ES" sz="2000" dirty="0">
                <a:latin typeface="+mj-lt"/>
              </a:rPr>
              <a:t>, ha sido </a:t>
            </a:r>
            <a:r>
              <a:rPr lang="es-ES" sz="2000" b="1" dirty="0">
                <a:latin typeface="+mj-lt"/>
              </a:rPr>
              <a:t>desarrollado</a:t>
            </a:r>
            <a:r>
              <a:rPr lang="es-ES" sz="2000" dirty="0">
                <a:latin typeface="+mj-lt"/>
              </a:rPr>
              <a:t> siguiendo un </a:t>
            </a:r>
            <a:r>
              <a:rPr lang="es-E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ciclo de vida en cascada y una metodología tradicional. </a:t>
            </a:r>
            <a:endParaRPr lang="es-E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sz="2000" dirty="0">
              <a:latin typeface="+mj-lt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>
                <a:latin typeface="+mj-lt"/>
                <a:cs typeface="Calibri Light" panose="020F0302020204030204" pitchFamily="34" charset="0"/>
              </a:rPr>
              <a:t>El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desarrollo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se llevó a cabo con la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herramienta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 oficial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Android Studio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, creada de la mano de </a:t>
            </a:r>
            <a:r>
              <a:rPr lang="es-ES" sz="2000" i="1" dirty="0">
                <a:latin typeface="+mj-lt"/>
                <a:cs typeface="Calibri Light" panose="020F0302020204030204" pitchFamily="34" charset="0"/>
              </a:rPr>
              <a:t>Google Inc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. </a:t>
            </a: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008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03213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740727"/>
            <a:ext cx="5953125" cy="5687858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las</a:t>
            </a:r>
            <a:r>
              <a:rPr lang="es-E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siguientes figuras pueden ver capturas de pantalla de la aplicación.</a:t>
            </a:r>
            <a:endParaRPr lang="es-ES" sz="2000" dirty="0" smtClean="0">
              <a:latin typeface="+mj-lt"/>
            </a:endParaRPr>
          </a:p>
          <a:p>
            <a:pPr algn="just" defTabSz="948249">
              <a:defRPr/>
            </a:pPr>
            <a:r>
              <a:rPr lang="es-ES" sz="2000" dirty="0" smtClean="0">
                <a:latin typeface="+mj-lt"/>
              </a:rPr>
              <a:t>El </a:t>
            </a:r>
            <a:r>
              <a:rPr lang="es-ES" sz="2000" b="1" dirty="0">
                <a:latin typeface="+mj-lt"/>
              </a:rPr>
              <a:t>diseño</a:t>
            </a:r>
            <a:r>
              <a:rPr lang="es-ES" sz="2000" dirty="0">
                <a:latin typeface="+mj-lt"/>
              </a:rPr>
              <a:t> de la </a:t>
            </a:r>
            <a:r>
              <a:rPr lang="es-ES" sz="2000" b="1" dirty="0">
                <a:latin typeface="+mj-lt"/>
              </a:rPr>
              <a:t>interfaz</a:t>
            </a:r>
            <a:r>
              <a:rPr lang="es-ES" sz="2000" dirty="0">
                <a:latin typeface="+mj-lt"/>
              </a:rPr>
              <a:t> gráfica se ha centrado en crear una </a:t>
            </a:r>
            <a:r>
              <a:rPr lang="es-ES" sz="2000" b="1" dirty="0">
                <a:latin typeface="+mj-lt"/>
              </a:rPr>
              <a:t>aplicación</a:t>
            </a:r>
            <a:r>
              <a:rPr lang="es-ES" sz="2000" dirty="0">
                <a:latin typeface="+mj-lt"/>
              </a:rPr>
              <a:t> </a:t>
            </a:r>
            <a:r>
              <a:rPr lang="es-ES" sz="2000" b="1" dirty="0">
                <a:latin typeface="+mj-lt"/>
              </a:rPr>
              <a:t>práctica</a:t>
            </a:r>
            <a:r>
              <a:rPr lang="es-ES" sz="2000" dirty="0">
                <a:latin typeface="+mj-lt"/>
              </a:rPr>
              <a:t>, que permita un </a:t>
            </a:r>
            <a:r>
              <a:rPr lang="es-ES" sz="2000" b="1" dirty="0">
                <a:latin typeface="+mj-lt"/>
              </a:rPr>
              <a:t>acceso</a:t>
            </a:r>
            <a:r>
              <a:rPr lang="es-ES" sz="2000" dirty="0">
                <a:latin typeface="+mj-lt"/>
              </a:rPr>
              <a:t> </a:t>
            </a:r>
            <a:r>
              <a:rPr lang="es-ES" sz="2000" b="1" dirty="0">
                <a:latin typeface="+mj-lt"/>
              </a:rPr>
              <a:t>rápido</a:t>
            </a:r>
            <a:r>
              <a:rPr lang="es-ES" sz="2000" dirty="0">
                <a:latin typeface="+mj-lt"/>
              </a:rPr>
              <a:t> a todas sus </a:t>
            </a:r>
            <a:r>
              <a:rPr lang="es-ES" sz="2000" b="1" dirty="0">
                <a:latin typeface="+mj-lt"/>
              </a:rPr>
              <a:t>funciones</a:t>
            </a:r>
            <a:r>
              <a:rPr lang="es-ES" sz="2000" dirty="0">
                <a:latin typeface="+mj-lt"/>
              </a:rPr>
              <a:t> con la </a:t>
            </a:r>
            <a:r>
              <a:rPr lang="es-ES" sz="2000" b="1" dirty="0">
                <a:latin typeface="+mj-lt"/>
              </a:rPr>
              <a:t>mínima</a:t>
            </a:r>
            <a:r>
              <a:rPr lang="es-ES" sz="2000" dirty="0">
                <a:latin typeface="+mj-lt"/>
              </a:rPr>
              <a:t> </a:t>
            </a:r>
            <a:r>
              <a:rPr lang="es-ES" sz="2000" b="1" dirty="0">
                <a:latin typeface="+mj-lt"/>
              </a:rPr>
              <a:t>navegación</a:t>
            </a:r>
            <a:r>
              <a:rPr lang="es-ES" sz="2000" dirty="0">
                <a:latin typeface="+mj-lt"/>
              </a:rPr>
              <a:t> posible.</a:t>
            </a:r>
          </a:p>
          <a:p>
            <a:pPr algn="just" defTabSz="948249">
              <a:defRPr/>
            </a:pPr>
            <a:endParaRPr lang="es-ES" sz="2000" dirty="0" smtClean="0">
              <a:latin typeface="+mj-lt"/>
            </a:endParaRPr>
          </a:p>
          <a:p>
            <a:pPr algn="just" defTabSz="948249">
              <a:defRPr/>
            </a:pPr>
            <a:r>
              <a:rPr lang="es-ES" sz="2000" baseline="0" dirty="0" smtClean="0">
                <a:latin typeface="+mj-lt"/>
              </a:rPr>
              <a:t>Pueden observar distintos controles para controlar la radio, mandar mensajes a la pantalla del vehículo o simular pulsaciones de botones de la radio original entre otras opciones. También permite configurar la controladora o mostrar registros de log personalizables.</a:t>
            </a:r>
            <a:endParaRPr lang="es-ES" sz="2000" dirty="0" smtClean="0">
              <a:latin typeface="+mj-lt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266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446088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918857"/>
            <a:ext cx="5953125" cy="4766951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Respecto al 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sistema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 seguimiento tenemos el proyecto de </a:t>
            </a:r>
            <a:r>
              <a:rPr lang="es-ES" sz="20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software libre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Traccar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 defTabSz="948249">
              <a:defRPr/>
            </a:pP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Es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plataforma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seguimiento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que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permite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monitorizar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posición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múltiples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dispositivos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base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a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información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recibida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a través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internet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 algn="just" defTabSz="948249">
              <a:defRPr/>
            </a:pP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Incluye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funciones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como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envío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remoto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comandos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a la controladora,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histórico </a:t>
            </a:r>
            <a:r>
              <a:rPr lang="es-E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de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posiciones </a:t>
            </a:r>
            <a:r>
              <a:rPr lang="es-E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avisos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por email y SMS al ocurrir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eventos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programables como por ejemplo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entrada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 un vehículo en un área determinada o cuando excede la velocidad marcada.</a:t>
            </a: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Soporta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prácticamente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totalidad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rastreadores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GPS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comerciales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además de terminales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móviles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 incluso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collares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para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mascotas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 algn="just" defTabSz="948249">
              <a:defRPr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537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362651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835730"/>
            <a:ext cx="5953125" cy="4850078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monitorización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vehículo se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realiza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a través de una interfaz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web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o mediante una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aplicación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móvil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disponible para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Android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iOS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 defTabSz="948249">
              <a:defRPr/>
            </a:pP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En estas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imágenes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pueden ver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interfaz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web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mostrando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histórico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movimientos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un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vehículo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 defTabSz="948249">
              <a:defRPr/>
            </a:pPr>
            <a:endParaRPr lang="es-ES" sz="2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Notas:</a:t>
            </a:r>
          </a:p>
          <a:p>
            <a:pPr algn="just" defTabSz="948249">
              <a:defRPr/>
            </a:pPr>
            <a:r>
              <a:rPr lang="es-E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La foto principal muestra un histórico de un vehículo que se ha movido por México</a:t>
            </a:r>
          </a:p>
          <a:p>
            <a:pPr algn="just" defTabSz="948249">
              <a:defRPr/>
            </a:pPr>
            <a:r>
              <a:rPr lang="es-E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La segunda foto es de mi vehículo por Valencia.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097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0" y="220148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569772"/>
            <a:ext cx="5953125" cy="626299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Debido a que cada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modelo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automóvil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funciona de forma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completamente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distinta,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se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requiere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 una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especificación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que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indique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cómo</a:t>
            </a:r>
            <a:r>
              <a:rPr lang="es-ES" sz="16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ha de integrarse la controladora con el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vehículo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Esta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especificación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cuenta 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con una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parte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hardware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la cual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requiere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una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investigación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acerca del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cableado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la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distribución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sus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buses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datos y sus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componentes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Y,</a:t>
            </a:r>
            <a:r>
              <a:rPr lang="es-ES" sz="16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p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or 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otra parte, cuenta con una parte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software </a:t>
            </a:r>
            <a:r>
              <a:rPr lang="es-ES" sz="16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que se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desarrolla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forma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módulo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la cual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adapta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las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funcionalidades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genéricas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la controladora al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formato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que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requiere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ese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modelo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determinado de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automóvil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Esta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parte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es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especialmente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compleja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debido a que la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información 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necesaria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no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está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disponible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para el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público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general.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Por lo que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prácticamente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única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forma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obtenerla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es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analizando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entresijos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del automóvil 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y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capturando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los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datos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que </a:t>
            </a:r>
            <a:r>
              <a:rPr 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viajan</a:t>
            </a:r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por el </a:t>
            </a:r>
            <a:r>
              <a:rPr lang="es-E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bus</a:t>
            </a:r>
            <a:r>
              <a:rPr lang="es-E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49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50838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1" y="3835729"/>
            <a:ext cx="5953126" cy="5592855"/>
          </a:xfrm>
        </p:spPr>
        <p:txBody>
          <a:bodyPr/>
          <a:lstStyle/>
          <a:p>
            <a:pPr algn="just" defTabSz="948249">
              <a:defRPr/>
            </a:pPr>
            <a:r>
              <a:rPr lang="es-E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En el</a:t>
            </a:r>
            <a:r>
              <a:rPr lang="es-ES" sz="15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cas</a:t>
            </a:r>
            <a:r>
              <a:rPr lang="es-E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 específico de mi coche,</a:t>
            </a:r>
            <a:r>
              <a:rPr lang="es-ES" sz="15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 </a:t>
            </a:r>
            <a:r>
              <a:rPr lang="es-E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Opel Astra </a:t>
            </a:r>
            <a:r>
              <a:rPr lang="es-E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 del año 2006, </a:t>
            </a:r>
            <a:r>
              <a:rPr lang="es-ES" sz="15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cuenta </a:t>
            </a:r>
            <a:r>
              <a:rPr lang="es-ES" sz="15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 </a:t>
            </a:r>
            <a:r>
              <a:rPr lang="es-ES" sz="15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tres</a:t>
            </a:r>
            <a:r>
              <a:rPr lang="es-E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buses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datos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 diferenciados:</a:t>
            </a:r>
          </a:p>
          <a:p>
            <a:pPr marL="177797" indent="-17779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Bus de alta velocidad HS-CAN 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(500 </a:t>
            </a:r>
            <a:r>
              <a:rPr lang="es-ES" sz="15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Kbits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/s) - Se emplea para las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comunicaciones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 con el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bloque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motor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. Por aquí viaja información como la velocidad del vehículo, temperatura del refrigerante, la marcha engranada o la activación del ABS y el Airbag.</a:t>
            </a:r>
          </a:p>
          <a:p>
            <a:pPr marL="177797" indent="-17779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Bus de media velocidad MS-CAN 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(95 </a:t>
            </a:r>
            <a:r>
              <a:rPr lang="es-ES" sz="15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Kbits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/s) - Se emplea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solamente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 para las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comunicaciones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 entre los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sistemas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del</a:t>
            </a:r>
            <a:r>
              <a:rPr lang="es-ES" sz="15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5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habitáculo</a:t>
            </a:r>
            <a:r>
              <a:rPr lang="es-ES" sz="15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15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797" indent="-17779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5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Bus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 baja velocidad LS-CAN – 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(33 </a:t>
            </a:r>
            <a:r>
              <a:rPr lang="es-ES" sz="15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KBits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/s) - Se utiliza para la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comunicación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resto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sistemas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auxiliares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 como puertas, luces o control y plegado de retrovisores.</a:t>
            </a:r>
          </a:p>
          <a:p>
            <a:pPr algn="just" defTabSz="948249">
              <a:defRPr/>
            </a:pPr>
            <a:endParaRPr lang="es-ES" sz="1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Tanto</a:t>
            </a:r>
            <a:r>
              <a:rPr lang="es-ES" sz="15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el</a:t>
            </a:r>
            <a:r>
              <a:rPr lang="es-E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5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HS-CAN,</a:t>
            </a:r>
            <a:r>
              <a:rPr lang="es-ES" sz="15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como </a:t>
            </a:r>
            <a:r>
              <a:rPr lang="es-ES" sz="15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sz="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LS-CAN no se pueden utilizar por incumplir los requisitos</a:t>
            </a:r>
            <a:r>
              <a:rPr lang="es-ES" sz="15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s-ES" sz="15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El bus que utiliza la controladora es el</a:t>
            </a:r>
            <a:r>
              <a:rPr lang="es-ES" sz="15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MS-CAN.</a:t>
            </a:r>
            <a:endParaRPr lang="es-ES" sz="1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sz="1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15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Nota:</a:t>
            </a:r>
          </a:p>
          <a:p>
            <a:pPr algn="just" defTabSz="948249">
              <a:defRPr/>
            </a:pPr>
            <a:r>
              <a:rPr lang="es-ES" sz="15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Aunque </a:t>
            </a:r>
            <a:r>
              <a:rPr lang="es-ES" sz="15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en el volante existe un controlador que se encarga de retransmitir información útil entre los buses de forma unidireccional.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7856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292100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752603"/>
            <a:ext cx="5953125" cy="5675982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En este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vídeo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pueden ver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controladora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funcionamiento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controlando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equipo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sonido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Pioneer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en base a las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pulsaciones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realizadas en los botones del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volante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 defTabSz="948249">
              <a:defRPr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951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38138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883231"/>
            <a:ext cx="5953125" cy="5545354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En este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vídeo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pueden ver el llamado “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Modo Test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” del Opel Astra H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 defTabSz="948249">
              <a:defRPr/>
            </a:pP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Este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modo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empleado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por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mecánicos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 la marca para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visualizar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información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vehículo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tiempo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real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Debido a que se </a:t>
            </a:r>
            <a:r>
              <a:rPr lang="es-ES" sz="20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habilita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a través de </a:t>
            </a:r>
            <a:r>
              <a:rPr lang="es-ES" sz="20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mensajes enviados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por el bus de datos, normalmente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es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accesible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por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usuario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información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obtenida puede resultar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útil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para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prever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posibles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averías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fallos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endParaRPr lang="es-ES" sz="2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ejemplo muy sencillo es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posibilidad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ver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temperatura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aceite del motor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ya que e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ste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modelo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automóvil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cuenta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con un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termostato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en 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panel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instrumentos.</a:t>
            </a: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25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374526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906981"/>
            <a:ext cx="5953125" cy="5521603"/>
          </a:xfrm>
        </p:spPr>
        <p:txBody>
          <a:bodyPr/>
          <a:lstStyle/>
          <a:p>
            <a:pPr algn="just"/>
            <a:r>
              <a:rPr lang="es-ES" sz="2000" dirty="0" smtClean="0"/>
              <a:t>Este es el </a:t>
            </a:r>
            <a:r>
              <a:rPr lang="es-ES" sz="2000" b="1" dirty="0" smtClean="0"/>
              <a:t>índice</a:t>
            </a:r>
            <a:r>
              <a:rPr lang="es-ES" sz="2000" dirty="0" smtClean="0"/>
              <a:t> que</a:t>
            </a:r>
            <a:r>
              <a:rPr lang="es-ES" sz="2000" baseline="0" dirty="0" smtClean="0"/>
              <a:t> </a:t>
            </a:r>
            <a:r>
              <a:rPr lang="es-ES" sz="2000" baseline="0" dirty="0" smtClean="0"/>
              <a:t>seguiré </a:t>
            </a:r>
            <a:r>
              <a:rPr lang="es-ES" sz="2000" baseline="0" dirty="0" smtClean="0"/>
              <a:t>durante la presentación.</a:t>
            </a:r>
            <a:endParaRPr lang="es-ES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273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85763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883231"/>
            <a:ext cx="5953125" cy="4802577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En este otro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vídeo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pueden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ver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pantalla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original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vehículo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mostrando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texto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personalizado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En este caso es el nombre de una canción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 defTabSz="948249">
              <a:defRPr/>
            </a:pP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texto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ha sido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enviado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desde el teléfono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móvil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por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Bluetooth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hasta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controladora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donde la controladora a su vez lo ha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adaptado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formato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interno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que utiliza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pantalla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original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y lo ha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enviado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por 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datos hasta la misma.</a:t>
            </a:r>
          </a:p>
          <a:p>
            <a:pPr algn="just" defTabSz="948249">
              <a:defRPr/>
            </a:pP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efecto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marquesina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lo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realiza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propia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pantalla, sino que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controladora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auxiliar es la que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crea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ese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desplazamiento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y así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permite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visualización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completa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051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74650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895105"/>
            <a:ext cx="5953125" cy="5415149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posibles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mejoras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este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proyecto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son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casi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ilimitadas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Algunos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ejemplos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temáticas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susceptibles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mejora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son:</a:t>
            </a:r>
          </a:p>
          <a:p>
            <a:pPr marL="177797" indent="-17779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Soporte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para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más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modelos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vehículos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177797" indent="-17779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Más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funcionalidades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mayor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parametrización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797" indent="-17779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Cambiar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microcontrolador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por uno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mayor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capacidad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y potencia, ya que será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necesario a medida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 se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implementen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nuevas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funcionalidades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177797" indent="-177797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Reemplazar 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completamente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radio y la pantalla 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por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</a:t>
            </a:r>
            <a:r>
              <a:rPr lang="es-ES" sz="2000" b="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sistema propio</a:t>
            </a:r>
            <a:r>
              <a:rPr lang="es-ES" sz="2000" b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20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084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247650"/>
            <a:ext cx="5954712" cy="3351213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188" y="3598222"/>
            <a:ext cx="5954712" cy="604454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Para finalizar,</a:t>
            </a:r>
            <a:r>
              <a:rPr lang="es-ES" sz="18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las conclusiones del proyecto son</a:t>
            </a:r>
            <a:r>
              <a:rPr lang="es-ES" sz="1800" b="1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es-ES" sz="1800" b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objetivos y requisitos del proyecto se han alcanzado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. La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controladora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está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instalada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un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vehículo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real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y se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está utilizando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durante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conducción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normal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1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Este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proyecto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me ha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permitido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aplicar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conocimientos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obtenidos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durante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el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estudio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grado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directamente en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infraestructuras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desarrolladas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por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profesionales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Creo</a:t>
            </a:r>
            <a:r>
              <a:rPr lang="es-ES" sz="18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que es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una buena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aproximación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de los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pasos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necesarios para llevar a cabo el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desarrollo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de un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producto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comercial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nivel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personal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estoy muy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satisfecho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con el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trabajo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realizado,</a:t>
            </a:r>
            <a:r>
              <a:rPr lang="es-ES" sz="18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reo 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que ha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tenido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mí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gran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impacto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ya que me ha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permitido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aprender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gran cantidad de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conceptos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nuevos y 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tenerle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reparo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trabajar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entornos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críticos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o complejos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3745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46075" y="293688"/>
            <a:ext cx="5954713" cy="3351212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46074" y="3740727"/>
            <a:ext cx="5954713" cy="5687858"/>
          </a:xfrm>
        </p:spPr>
        <p:txBody>
          <a:bodyPr/>
          <a:lstStyle/>
          <a:p>
            <a:r>
              <a:rPr lang="es-ES" sz="2000" b="1" dirty="0" smtClean="0"/>
              <a:t>Muchas gracias por su atención. </a:t>
            </a:r>
          </a:p>
          <a:p>
            <a:r>
              <a:rPr lang="es-ES" sz="2000" dirty="0" smtClean="0"/>
              <a:t>A continuación</a:t>
            </a:r>
            <a:r>
              <a:rPr lang="es-ES" sz="2000" baseline="0" dirty="0" smtClean="0"/>
              <a:t> responderé las dudas que les hayan surgido durante la presentación.</a:t>
            </a:r>
            <a:endParaRPr lang="es-ES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05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0" y="387330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79" y="3930733"/>
            <a:ext cx="5953125" cy="5497852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Hace aproximadamente 2 años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me compré un coche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y descubrí que la radio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que</a:t>
            </a:r>
            <a:r>
              <a:rPr lang="es-ES" sz="20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llevaba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era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original de la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marca</a:t>
            </a:r>
            <a:r>
              <a:rPr lang="es-ES" sz="20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la cual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tenía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conexión USB ni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soportaba</a:t>
            </a:r>
            <a:r>
              <a:rPr lang="es-ES" sz="20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ficheros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MP3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endParaRPr lang="es-ES" sz="2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defTabSz="948249">
              <a:defRPr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 buscar información sobre cómo cambiarla, descubrí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si lo hacía perdería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integración con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botones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situados en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volante</a:t>
            </a:r>
            <a:r>
              <a:rPr lang="es-ES" sz="20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acceso al ordenador de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abordo</a:t>
            </a:r>
            <a:r>
              <a:rPr lang="es-ES" sz="20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Por lo que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no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podría acceder a las estadísticas sobre el consumo de combustible o simplemente cambiar la hora del vehículo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0125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61950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187" y="3711575"/>
            <a:ext cx="5953125" cy="6215063"/>
          </a:xfrm>
        </p:spPr>
        <p:txBody>
          <a:bodyPr/>
          <a:lstStyle/>
          <a:p>
            <a:pPr algn="just"/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En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las últimas décadas, los </a:t>
            </a:r>
            <a:r>
              <a:rPr lang="es-ES" sz="2000" b="1" dirty="0">
                <a:latin typeface="+mj-lt"/>
                <a:cs typeface="Calibri Light" panose="020F0302020204030204" pitchFamily="34" charset="0"/>
              </a:rPr>
              <a:t>automóviles se han modernizado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y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progresivamente han </a:t>
            </a:r>
            <a:r>
              <a:rPr lang="es-ES" sz="2000" b="1" dirty="0" smtClean="0">
                <a:latin typeface="+mj-lt"/>
                <a:cs typeface="Calibri Light" panose="020F0302020204030204" pitchFamily="34" charset="0"/>
              </a:rPr>
              <a:t>desplazado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 los sistemas </a:t>
            </a:r>
            <a:r>
              <a:rPr lang="es-ES" sz="2000" b="1" dirty="0" smtClean="0">
                <a:latin typeface="+mj-lt"/>
                <a:cs typeface="Calibri Light" panose="020F0302020204030204" pitchFamily="34" charset="0"/>
              </a:rPr>
              <a:t>mecánicos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+mj-lt"/>
                <a:cs typeface="Calibri Light" panose="020F0302020204030204" pitchFamily="34" charset="0"/>
              </a:rPr>
              <a:t>por</a:t>
            </a:r>
            <a:r>
              <a:rPr lang="es-ES" sz="2000" baseline="0" dirty="0" smtClean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sistemas </a:t>
            </a:r>
            <a:r>
              <a:rPr lang="es-ES" sz="2000" b="1" dirty="0" smtClean="0">
                <a:latin typeface="+mj-lt"/>
                <a:cs typeface="Calibri Light" panose="020F0302020204030204" pitchFamily="34" charset="0"/>
              </a:rPr>
              <a:t>electrónicos</a:t>
            </a:r>
            <a:r>
              <a:rPr lang="es-ES" sz="2000" b="0" dirty="0" smtClean="0">
                <a:latin typeface="+mj-lt"/>
                <a:cs typeface="Calibri Light" panose="020F0302020204030204" pitchFamily="34" charset="0"/>
              </a:rPr>
              <a:t>,</a:t>
            </a:r>
            <a:r>
              <a:rPr lang="es-ES" sz="2000" b="0" baseline="0" dirty="0" smtClean="0">
                <a:latin typeface="+mj-lt"/>
                <a:cs typeface="Calibri Light" panose="020F0302020204030204" pitchFamily="34" charset="0"/>
              </a:rPr>
              <a:t> incluyendo generalmente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más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de 50 microcontroladores repartidos por </a:t>
            </a:r>
            <a:r>
              <a:rPr lang="es-ES" sz="2000" dirty="0" smtClean="0">
                <a:latin typeface="+mj-lt"/>
                <a:cs typeface="Calibri Light" panose="020F0302020204030204" pitchFamily="34" charset="0"/>
              </a:rPr>
              <a:t>el </a:t>
            </a:r>
            <a:r>
              <a:rPr lang="es-ES" sz="2000" dirty="0">
                <a:latin typeface="+mj-lt"/>
                <a:cs typeface="Calibri Light" panose="020F0302020204030204" pitchFamily="34" charset="0"/>
              </a:rPr>
              <a:t>vehículo.</a:t>
            </a:r>
          </a:p>
          <a:p>
            <a:pPr algn="just"/>
            <a:endParaRPr lang="es-ES" sz="2000" baseline="0" dirty="0" smtClean="0">
              <a:latin typeface="+mj-lt"/>
            </a:endParaRPr>
          </a:p>
          <a:p>
            <a:pPr algn="just"/>
            <a:r>
              <a:rPr lang="es-ES" sz="2000" baseline="0" dirty="0" smtClean="0">
                <a:latin typeface="+mj-lt"/>
              </a:rPr>
              <a:t>Por </a:t>
            </a:r>
            <a:r>
              <a:rPr lang="es-ES" sz="2000" baseline="0" dirty="0" smtClean="0">
                <a:latin typeface="+mj-lt"/>
              </a:rPr>
              <a:t>ejemplo, pueden ver una </a:t>
            </a:r>
            <a:r>
              <a:rPr lang="es-ES" sz="2000" b="1" baseline="0" dirty="0" smtClean="0">
                <a:latin typeface="+mj-lt"/>
              </a:rPr>
              <a:t>comparativa del cableado </a:t>
            </a:r>
            <a:r>
              <a:rPr lang="es-ES" sz="2000" baseline="0" dirty="0" smtClean="0">
                <a:latin typeface="+mj-lt"/>
              </a:rPr>
              <a:t>en dos vehículos fabricados con 60 años de diferencia.</a:t>
            </a:r>
          </a:p>
          <a:p>
            <a:pPr algn="just" defTabSz="948249">
              <a:defRPr/>
            </a:pPr>
            <a:r>
              <a:rPr lang="es-ES" sz="2000" baseline="0" dirty="0" smtClean="0">
                <a:latin typeface="+mj-lt"/>
              </a:rPr>
              <a:t>En la primera imagen pueden ver el cableado del Fiat 600, el cual cabe una bolsa de 30 centímetros de largo.</a:t>
            </a:r>
          </a:p>
          <a:p>
            <a:pPr algn="just"/>
            <a:r>
              <a:rPr lang="es-ES" sz="2000" baseline="0" dirty="0" smtClean="0">
                <a:latin typeface="+mj-lt"/>
              </a:rPr>
              <a:t>Mientras que en la siguiente imagen pueden ver el </a:t>
            </a:r>
            <a:r>
              <a:rPr lang="es-ES" sz="2000" baseline="0" dirty="0" smtClean="0">
                <a:latin typeface="+mj-lt"/>
              </a:rPr>
              <a:t>esquema del cableado </a:t>
            </a:r>
            <a:r>
              <a:rPr lang="es-ES" sz="2000" baseline="0" dirty="0" smtClean="0">
                <a:latin typeface="+mj-lt"/>
              </a:rPr>
              <a:t>de un </a:t>
            </a:r>
            <a:r>
              <a:rPr lang="es-ES" sz="2000" baseline="0" dirty="0" err="1" smtClean="0">
                <a:latin typeface="+mj-lt"/>
              </a:rPr>
              <a:t>Bentley</a:t>
            </a:r>
            <a:r>
              <a:rPr lang="es-ES" sz="2000" dirty="0" smtClean="0">
                <a:latin typeface="+mj-lt"/>
              </a:rPr>
              <a:t> </a:t>
            </a:r>
            <a:r>
              <a:rPr lang="es-ES" sz="2000" dirty="0" err="1" smtClean="0">
                <a:latin typeface="+mj-lt"/>
              </a:rPr>
              <a:t>Bentayga</a:t>
            </a:r>
            <a:r>
              <a:rPr lang="es-ES" sz="2000" dirty="0" smtClean="0">
                <a:latin typeface="+mj-lt"/>
              </a:rPr>
              <a:t>, el cual pesa alrededor de 50KG</a:t>
            </a:r>
            <a:r>
              <a:rPr lang="es-ES" sz="2000" baseline="0" dirty="0" smtClean="0">
                <a:latin typeface="+mj-lt"/>
              </a:rPr>
              <a:t> sólo en cableado.</a:t>
            </a:r>
          </a:p>
          <a:p>
            <a:pPr algn="just"/>
            <a:r>
              <a:rPr lang="es-ES" sz="2000" baseline="0" dirty="0" smtClean="0">
                <a:latin typeface="+mj-lt"/>
              </a:rPr>
              <a:t>Aunque se muestra un </a:t>
            </a:r>
            <a:r>
              <a:rPr lang="es-ES" sz="2000" baseline="0" dirty="0" err="1" smtClean="0">
                <a:latin typeface="+mj-lt"/>
              </a:rPr>
              <a:t>Bentley</a:t>
            </a:r>
            <a:r>
              <a:rPr lang="es-ES" sz="2000" baseline="0" dirty="0" smtClean="0">
                <a:latin typeface="+mj-lt"/>
              </a:rPr>
              <a:t>, cualquier utilitario moderno tiene unas características similares</a:t>
            </a:r>
          </a:p>
          <a:p>
            <a:pPr algn="just"/>
            <a:endParaRPr lang="es-ES" sz="2000" baseline="0" dirty="0" smtClean="0">
              <a:latin typeface="+mj-lt"/>
            </a:endParaRPr>
          </a:p>
          <a:p>
            <a:pPr algn="just"/>
            <a:r>
              <a:rPr lang="es-ES" sz="2000" baseline="0" dirty="0" smtClean="0">
                <a:latin typeface="+mj-lt"/>
              </a:rPr>
              <a:t>Gran parte de ese cableado es toda la infraestructura de comunicaciones basada en el estándar </a:t>
            </a:r>
            <a:r>
              <a:rPr lang="es-ES" sz="2000" b="1" baseline="0" dirty="0" smtClean="0">
                <a:latin typeface="+mj-lt"/>
              </a:rPr>
              <a:t>CAN BUS</a:t>
            </a:r>
            <a:r>
              <a:rPr lang="es-ES" sz="2000" b="0" baseline="0" dirty="0" smtClean="0">
                <a:latin typeface="+mj-lt"/>
              </a:rPr>
              <a:t>, e</a:t>
            </a:r>
            <a:r>
              <a:rPr lang="es-ES" sz="2000" baseline="0" dirty="0" smtClean="0">
                <a:latin typeface="+mj-lt"/>
              </a:rPr>
              <a:t>l cual está generalizado en automoción desde la década de los 90</a:t>
            </a:r>
            <a:r>
              <a:rPr lang="es-ES" sz="2000" dirty="0" smtClean="0">
                <a:latin typeface="+mj-lt"/>
              </a:rPr>
              <a:t>.</a:t>
            </a:r>
            <a:endParaRPr lang="es-ES" baseline="0" dirty="0" smtClean="0">
              <a:latin typeface="+mj-lt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1366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61950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0" y="3906983"/>
            <a:ext cx="5953125" cy="5521602"/>
          </a:xfrm>
        </p:spPr>
        <p:txBody>
          <a:bodyPr/>
          <a:lstStyle/>
          <a:p>
            <a:pPr algn="just"/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objetivo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este proyecto es desarrollar una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controladora auxiliar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que se conecte y se integre en un automóvil para añadirle nuevas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funcionalidades</a:t>
            </a:r>
            <a:r>
              <a:rPr lang="es-ES" sz="2000" baseline="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como:</a:t>
            </a:r>
            <a:endParaRPr lang="es-ES" sz="2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797" indent="-177797" algn="just">
              <a:buFont typeface="Arial" panose="020B0604020202020204" pitchFamily="34" charset="0"/>
              <a:buChar char="•"/>
            </a:pP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Controlar una radio multimarca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 través de los botones incorporados en el volante o en el salpicadero.</a:t>
            </a:r>
          </a:p>
          <a:p>
            <a:pPr marL="177797" indent="-177797" algn="just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Utilizar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la pantalla original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del vehículo para mostrar notificaciones y textos personalizados.</a:t>
            </a:r>
          </a:p>
          <a:p>
            <a:pPr marL="177797" indent="-177797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Un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sistema de diagnóstico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para visualizar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en tiempo real parámetros internos del automóvil.</a:t>
            </a:r>
          </a:p>
          <a:p>
            <a:pPr marL="177797" indent="-177797" algn="just">
              <a:buFont typeface="Arial" panose="020B0604020202020204" pitchFamily="34" charset="0"/>
              <a:buChar char="•"/>
            </a:pP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Geolocalizar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el vehículo las 24h del día.</a:t>
            </a: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797" indent="-177797" algn="just">
              <a:buFont typeface="Arial" panose="020B0604020202020204" pitchFamily="34" charset="0"/>
              <a:buChar char="•"/>
            </a:pP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Controlar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s-E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propia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controladora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 forma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inalámbrica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a través de una aplicación para </a:t>
            </a:r>
            <a:r>
              <a:rPr lang="es-ES" sz="20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Smartphones</a:t>
            </a:r>
            <a:endParaRPr lang="es-ES" sz="2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9204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981" y="338900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1" y="3811979"/>
            <a:ext cx="5953125" cy="5700156"/>
          </a:xfrm>
        </p:spPr>
        <p:txBody>
          <a:bodyPr/>
          <a:lstStyle/>
          <a:p>
            <a:pPr algn="just"/>
            <a:r>
              <a:rPr lang="es-ES" sz="1800" dirty="0">
                <a:latin typeface="+mj-lt"/>
                <a:cs typeface="Calibri Light" panose="020F0302020204030204" pitchFamily="34" charset="0"/>
              </a:rPr>
              <a:t>Debido a la </a:t>
            </a:r>
            <a:r>
              <a:rPr lang="es-ES" sz="1800" b="1" dirty="0">
                <a:latin typeface="+mj-lt"/>
                <a:cs typeface="Calibri Light" panose="020F0302020204030204" pitchFamily="34" charset="0"/>
              </a:rPr>
              <a:t>naturaleza del proyecto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, los requisitos se </a:t>
            </a:r>
            <a:r>
              <a:rPr lang="es-ES" sz="1800" b="1" dirty="0">
                <a:latin typeface="+mj-lt"/>
                <a:cs typeface="Calibri Light" panose="020F0302020204030204" pitchFamily="34" charset="0"/>
              </a:rPr>
              <a:t>desglosan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 en requisitos hardware, software y </a:t>
            </a:r>
            <a:r>
              <a:rPr lang="es-ES" sz="1800" dirty="0" smtClean="0">
                <a:latin typeface="+mj-lt"/>
                <a:cs typeface="Calibri Light" panose="020F0302020204030204" pitchFamily="34" charset="0"/>
              </a:rPr>
              <a:t>funcionales. </a:t>
            </a:r>
          </a:p>
          <a:p>
            <a:pPr algn="just"/>
            <a:endParaRPr lang="es-ES" sz="1800" dirty="0" smtClean="0">
              <a:latin typeface="+mj-lt"/>
              <a:cs typeface="Calibri Light" panose="020F0302020204030204" pitchFamily="34" charset="0"/>
            </a:endParaRPr>
          </a:p>
          <a:p>
            <a:pPr algn="just"/>
            <a:r>
              <a:rPr lang="es-ES" sz="1800" dirty="0" smtClean="0">
                <a:latin typeface="+mj-lt"/>
              </a:rPr>
              <a:t>Respecto </a:t>
            </a:r>
            <a:r>
              <a:rPr lang="es-ES" sz="1800" dirty="0">
                <a:latin typeface="+mj-lt"/>
              </a:rPr>
              <a:t>a los requisitos </a:t>
            </a:r>
            <a:r>
              <a:rPr lang="es-ES" sz="1800" b="1" dirty="0" smtClean="0">
                <a:latin typeface="+mj-lt"/>
              </a:rPr>
              <a:t>hardware</a:t>
            </a:r>
            <a:r>
              <a:rPr lang="es-ES" sz="1800" dirty="0">
                <a:latin typeface="+mj-lt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+mj-lt"/>
                <a:cs typeface="Calibri Light" panose="020F0302020204030204" pitchFamily="34" charset="0"/>
              </a:rPr>
              <a:t>Debe </a:t>
            </a:r>
            <a:r>
              <a:rPr lang="es-ES" sz="1800" b="1" dirty="0">
                <a:latin typeface="+mj-lt"/>
                <a:cs typeface="Calibri Light" panose="020F0302020204030204" pitchFamily="34" charset="0"/>
              </a:rPr>
              <a:t>alimentarse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 desde el sistema </a:t>
            </a:r>
            <a:r>
              <a:rPr lang="es-ES" sz="1800" b="1" dirty="0">
                <a:latin typeface="+mj-lt"/>
                <a:cs typeface="Calibri Light" panose="020F0302020204030204" pitchFamily="34" charset="0"/>
              </a:rPr>
              <a:t>del propio vehículo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. En caso de que la alimentación no sea compatible, debe haber algún sistema de </a:t>
            </a:r>
            <a:r>
              <a:rPr lang="es-ES" sz="1800" dirty="0" smtClean="0">
                <a:latin typeface="+mj-lt"/>
                <a:cs typeface="Calibri Light" panose="020F0302020204030204" pitchFamily="34" charset="0"/>
              </a:rPr>
              <a:t>adaptación.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 smtClean="0">
                <a:latin typeface="+mj-lt"/>
                <a:cs typeface="Calibri Light" panose="020F0302020204030204" pitchFamily="34" charset="0"/>
              </a:rPr>
              <a:t>Por razones de seguridad, debe utilizar un bus de datos CAN que no esté directamente </a:t>
            </a:r>
            <a:r>
              <a:rPr lang="es-ES" sz="1800" dirty="0" smtClean="0">
                <a:latin typeface="+mj-lt"/>
                <a:cs typeface="Calibri Light" panose="020F0302020204030204" pitchFamily="34" charset="0"/>
              </a:rPr>
              <a:t>conectado a elementos 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que puedan afectar </a:t>
            </a:r>
            <a:r>
              <a:rPr lang="es-ES" sz="1800" dirty="0" smtClean="0">
                <a:latin typeface="+mj-lt"/>
                <a:cs typeface="Calibri Light" panose="020F0302020204030204" pitchFamily="34" charset="0"/>
              </a:rPr>
              <a:t>durante 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la </a:t>
            </a:r>
            <a:r>
              <a:rPr lang="es-ES" sz="1800" dirty="0" smtClean="0">
                <a:latin typeface="+mj-lt"/>
                <a:cs typeface="Calibri Light" panose="020F0302020204030204" pitchFamily="34" charset="0"/>
              </a:rPr>
              <a:t>conducción.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 smtClean="0">
                <a:latin typeface="+mj-lt"/>
                <a:cs typeface="Calibri Light" panose="020F0302020204030204" pitchFamily="34" charset="0"/>
              </a:rPr>
              <a:t>Toda 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la </a:t>
            </a:r>
            <a:r>
              <a:rPr lang="es-ES" sz="1800" b="1" dirty="0">
                <a:latin typeface="+mj-lt"/>
                <a:cs typeface="Calibri Light" panose="020F0302020204030204" pitchFamily="34" charset="0"/>
              </a:rPr>
              <a:t>controladora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 y sus </a:t>
            </a:r>
            <a:r>
              <a:rPr lang="es-ES" sz="1800" b="1" dirty="0">
                <a:latin typeface="+mj-lt"/>
                <a:cs typeface="Calibri Light" panose="020F0302020204030204" pitchFamily="34" charset="0"/>
              </a:rPr>
              <a:t>componentes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 deben estar </a:t>
            </a:r>
            <a:r>
              <a:rPr lang="es-ES" sz="1800" b="1" dirty="0">
                <a:latin typeface="+mj-lt"/>
                <a:cs typeface="Calibri Light" panose="020F0302020204030204" pitchFamily="34" charset="0"/>
              </a:rPr>
              <a:t>ensamblados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 en una única placa de </a:t>
            </a:r>
            <a:r>
              <a:rPr lang="es-ES" sz="1800" b="1" dirty="0">
                <a:latin typeface="+mj-lt"/>
                <a:cs typeface="Calibri Light" panose="020F0302020204030204" pitchFamily="34" charset="0"/>
              </a:rPr>
              <a:t>pequeñas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+mj-lt"/>
                <a:cs typeface="Calibri Light" panose="020F0302020204030204" pitchFamily="34" charset="0"/>
              </a:rPr>
              <a:t>dimensiones</a:t>
            </a:r>
            <a:r>
              <a:rPr lang="es-ES" sz="1800" dirty="0">
                <a:latin typeface="+mj-lt"/>
                <a:cs typeface="Calibri Light" panose="020F0302020204030204" pitchFamily="34" charset="0"/>
              </a:rPr>
              <a:t>, la cual se colocará dentro de un mecanizado para evitar problemas como falsos </a:t>
            </a:r>
            <a:r>
              <a:rPr lang="es-ES" sz="1800" dirty="0" smtClean="0">
                <a:latin typeface="+mj-lt"/>
                <a:cs typeface="Calibri Light" panose="020F0302020204030204" pitchFamily="34" charset="0"/>
              </a:rPr>
              <a:t>contactos o derivaciones eléctricas.</a:t>
            </a:r>
            <a:endParaRPr lang="es-ES" sz="1800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3484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74650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981" y="3724151"/>
            <a:ext cx="5953125" cy="549785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Por otra parte tenemos los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requisitos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software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296328" indent="-29632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Teniendo en mente el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entorno de aplicación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el desarrollo debe realizarse atendiendo especialmente a la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fiabilidad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y manteniendo un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equilibrio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entre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velocidad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eficiencia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consumo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 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memoria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RAM.</a:t>
            </a:r>
            <a:endParaRPr lang="es-E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96328" indent="-29632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El sistema debe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arrancar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y ser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funcional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en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pocos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segundos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96328" indent="-296328" algn="just" defTabSz="948249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Debe tener una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estructura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modular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que permita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añadir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funcionalidades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forma sencilla y a su vez estas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sean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abstraídas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para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que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múltiples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modelos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automóviles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se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beneficien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de las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mismas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prestaciones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poco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esfuerzo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implementación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endParaRPr lang="es-ES" sz="1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96328" indent="-296328" algn="just" defTabSz="948249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Debe 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existir la </a:t>
            </a:r>
            <a:r>
              <a:rPr lang="es-E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posibilidad</a:t>
            </a:r>
            <a:r>
              <a:rPr lang="es-E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modificar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parámetros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tiempo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real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almacenarlos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forma </a:t>
            </a:r>
            <a:r>
              <a:rPr lang="es-ES" sz="1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persistente</a:t>
            </a:r>
            <a:r>
              <a:rPr lang="es-ES" sz="1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6697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57188" y="374650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357187" y="3823855"/>
            <a:ext cx="5953125" cy="5355771"/>
          </a:xfrm>
        </p:spPr>
        <p:txBody>
          <a:bodyPr/>
          <a:lstStyle/>
          <a:p>
            <a:pPr algn="just" defTabSz="948249">
              <a:defRPr/>
            </a:pP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Por requisitos funcionales tenemos que se debe:</a:t>
            </a:r>
          </a:p>
          <a:p>
            <a:pPr marL="342900" indent="-342900" algn="just" defTabSz="948249">
              <a:buFont typeface="Arial" panose="020B0604020202020204" pitchFamily="34" charset="0"/>
              <a:buChar char="•"/>
              <a:defRPr/>
            </a:pP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Interceptar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mensajes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CAN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asociados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a las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pulsaciones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los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botones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físicos del vehículo y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asociarlos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a la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ejecución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acciones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personalizadas (sistema de eventos)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55593" indent="-355593" algn="just" defTabSz="948249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Utilizar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pantalla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integrada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automóvil para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mostrar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textos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endParaRPr lang="es-ES" sz="20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55593" indent="-355593" algn="just" defTabSz="948249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Controlar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equipos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sonido 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diseñados </a:t>
            </a:r>
            <a:r>
              <a:rPr lang="es-E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especialmente para automóviles.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62E1-8593-41E0-A496-ADB9AE8F2EC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007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732A-B22D-44EA-9155-B9B3A90FE68A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7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47B5-0A5B-4114-B403-DDEEAB34B1B9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0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8804-0757-40E7-B1CE-91406D4B4836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1674-993D-41E0-B20A-3F11580CF169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FBA9-1687-463F-91D5-524F1DDA1F05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EBEB-0C50-429D-B59C-AA6CF1593040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7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103F-6959-49B5-9D22-AC33F652ED8F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5EEE-54B8-49DB-813E-859883C81630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A722-3241-4FB4-83B7-80CD392E43EC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4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57BA-10DF-4F0C-8EFB-F8A661FA6010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8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48997-7F1B-4249-99BD-9446C480E66E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7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9BD71-775F-42C0-B8FC-7ABD6399EA1C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8989E-8A47-4B7F-A860-CEBE50405B27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3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A248-8B01-4E0E-AF86-AFB207F9EED1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2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15979-2686-4536-AA65-59E4BA4A0692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428AF12-C5AC-4B96-BC68-425F23A235D3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8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892CA-D759-4D42-B61C-B15F44514DD6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6239" y="6248400"/>
            <a:ext cx="771089" cy="365125"/>
          </a:xfrm>
        </p:spPr>
        <p:txBody>
          <a:bodyPr/>
          <a:lstStyle>
            <a:lvl1pPr>
              <a:defRPr sz="1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3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7D2E-2346-44FC-870F-5073C8B6FD7F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6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60591-F974-4C3A-AFC4-D137955E521A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6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8DD1-9BC6-437C-B2AF-A7CD40218ABE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3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AFAC-6F5C-42FA-8796-F40A6EC7D801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31DE-5BD3-4993-A6DF-9F8E6ACA3EDB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F226-758E-49DE-A898-F5E9E206431A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0925-2F42-4A54-9A60-6621780B1C39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B315B-BDB5-4656-AEBF-275BFDB83DAB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B45B5-FB40-4A06-8DFB-7D50CA47FB5A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4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6915-1D43-4EBE-88E9-0DA3D9C83950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FDDD-90C4-4740-A903-9EF6903A60C1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674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3F44-D248-4779-90E1-07FACF64623F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1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1EF9-94AD-4E4E-894D-F2D0B2AE39FA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EB36-6E16-47AD-B9AF-FB421D8ADB9F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86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6D95E-8782-418B-AA1A-E27F5387DF43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8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997E-CB37-42FF-A53B-4634578A5800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7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32210-3B9F-4E2C-9A8F-797774F5AAD8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7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59BA-4DAE-464B-BAAD-77A3FE1505A7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39EB5-0A64-4AEB-91C3-B2A3115DC027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5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889A-6088-4C71-98C8-3E574927A5C9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9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8FB5-8EDE-4BBC-9CA1-2697CBAF6BC5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1A0D-1047-45E1-B89D-F2ECE67EE5DD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289C0E-BAF4-4B27-87ED-4FACEC18EE75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7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CB583FF-5FD8-4027-8C38-567C3076B284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9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C889C-6B9D-41BA-B682-7E42739DE83A}" type="datetime1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06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2" r:id="rId1"/>
    <p:sldLayoutId id="2147484533" r:id="rId2"/>
    <p:sldLayoutId id="2147484534" r:id="rId3"/>
    <p:sldLayoutId id="2147484535" r:id="rId4"/>
    <p:sldLayoutId id="2147484536" r:id="rId5"/>
    <p:sldLayoutId id="2147484537" r:id="rId6"/>
    <p:sldLayoutId id="2147484538" r:id="rId7"/>
    <p:sldLayoutId id="2147484539" r:id="rId8"/>
    <p:sldLayoutId id="2147484540" r:id="rId9"/>
    <p:sldLayoutId id="2147484541" r:id="rId10"/>
    <p:sldLayoutId id="2147484542" r:id="rId11"/>
    <p:sldLayoutId id="2147484543" r:id="rId12"/>
    <p:sldLayoutId id="2147484544" r:id="rId13"/>
    <p:sldLayoutId id="2147484545" r:id="rId14"/>
    <p:sldLayoutId id="2147484546" r:id="rId15"/>
    <p:sldLayoutId id="2147484547" r:id="rId16"/>
    <p:sldLayoutId id="2147484548" r:id="rId17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22.xml"/><Relationship Id="rId5" Type="http://schemas.openxmlformats.org/officeDocument/2006/relationships/image" Target="../media/image62.jpeg"/><Relationship Id="rId10" Type="http://schemas.openxmlformats.org/officeDocument/2006/relationships/image" Target="../media/image24.png"/><Relationship Id="rId4" Type="http://schemas.openxmlformats.org/officeDocument/2006/relationships/slide" Target="slide20.xm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enogears/GenericCarControll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19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21.png"/><Relationship Id="rId15" Type="http://schemas.openxmlformats.org/officeDocument/2006/relationships/image" Target="../media/image82.pn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7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90.png"/><Relationship Id="rId4" Type="http://schemas.openxmlformats.org/officeDocument/2006/relationships/image" Target="../media/image64.png"/><Relationship Id="rId9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2.png"/><Relationship Id="rId5" Type="http://schemas.openxmlformats.org/officeDocument/2006/relationships/image" Target="../media/image20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01.jpeg"/><Relationship Id="rId9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7.png"/><Relationship Id="rId7" Type="http://schemas.openxmlformats.org/officeDocument/2006/relationships/slide" Target="slide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slide" Target="slide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7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9.png"/><Relationship Id="rId5" Type="http://schemas.openxmlformats.org/officeDocument/2006/relationships/image" Target="../media/image30.png"/><Relationship Id="rId4" Type="http://schemas.openxmlformats.org/officeDocument/2006/relationships/image" Target="../media/image108.png"/><Relationship Id="rId9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944019"/>
            <a:ext cx="8791575" cy="856066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s-ES" sz="5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Generic Car </a:t>
            </a:r>
            <a:r>
              <a:rPr lang="es-ES" sz="5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Controller</a:t>
            </a:r>
            <a:endParaRPr lang="es-ES" sz="5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6762" y="2845444"/>
            <a:ext cx="9590898" cy="662134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s-E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Una unidad controladora auxiliar para vehículos automóvil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11" y="5719668"/>
            <a:ext cx="2260164" cy="798606"/>
          </a:xfrm>
          <a:prstGeom prst="roundRect">
            <a:avLst>
              <a:gd name="adj" fmla="val 8594"/>
            </a:avLst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2" y="5719668"/>
            <a:ext cx="4698097" cy="798606"/>
          </a:xfrm>
          <a:prstGeom prst="roundRect">
            <a:avLst>
              <a:gd name="adj" fmla="val 8594"/>
            </a:avLst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98719"/>
              </p:ext>
            </p:extLst>
          </p:nvPr>
        </p:nvGraphicFramePr>
        <p:xfrm>
          <a:off x="8109318" y="4795936"/>
          <a:ext cx="3731229" cy="1722338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11179">
                  <a:extLst>
                    <a:ext uri="{9D8B030D-6E8A-4147-A177-3AD203B41FA5}">
                      <a16:colId xmlns:a16="http://schemas.microsoft.com/office/drawing/2014/main" val="1892314628"/>
                    </a:ext>
                  </a:extLst>
                </a:gridCol>
                <a:gridCol w="2620050">
                  <a:extLst>
                    <a:ext uri="{9D8B030D-6E8A-4147-A177-3AD203B41FA5}">
                      <a16:colId xmlns:a16="http://schemas.microsoft.com/office/drawing/2014/main" val="2268093911"/>
                    </a:ext>
                  </a:extLst>
                </a:gridCol>
              </a:tblGrid>
              <a:tr h="5581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Alumno</a:t>
                      </a:r>
                      <a:endParaRPr lang="es-ES" sz="18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Álvaro </a:t>
                      </a:r>
                      <a:r>
                        <a:rPr lang="es-ES" sz="1600" b="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Graciá Gil</a:t>
                      </a:r>
                      <a:endParaRPr lang="es-ES" sz="1600" b="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71289"/>
                  </a:ext>
                </a:extLst>
              </a:tr>
              <a:tr h="5581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Tutor</a:t>
                      </a:r>
                      <a:endParaRPr lang="es-ES" sz="18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Antonio </a:t>
                      </a:r>
                      <a:r>
                        <a:rPr lang="es-ES" sz="1600" b="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Martí Campoy</a:t>
                      </a:r>
                      <a:endParaRPr lang="es-ES" sz="1600" b="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96788"/>
                  </a:ext>
                </a:extLst>
              </a:tr>
              <a:tr h="6060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Curso</a:t>
                      </a:r>
                      <a:endParaRPr lang="es-ES" sz="18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2018 </a:t>
                      </a:r>
                      <a:r>
                        <a:rPr lang="es-ES" sz="1600" b="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– 2019</a:t>
                      </a:r>
                      <a:endParaRPr lang="es-ES" sz="1600" b="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80517"/>
                  </a:ext>
                </a:extLst>
              </a:tr>
            </a:tbl>
          </a:graphicData>
        </a:graphic>
      </p:graphicFrame>
      <p:sp>
        <p:nvSpPr>
          <p:cNvPr id="7" name="Subtítulo 2"/>
          <p:cNvSpPr txBox="1">
            <a:spLocks/>
          </p:cNvSpPr>
          <p:nvPr/>
        </p:nvSpPr>
        <p:spPr>
          <a:xfrm>
            <a:off x="8717904" y="324594"/>
            <a:ext cx="3122643" cy="662134"/>
          </a:xfrm>
          <a:prstGeom prst="rect">
            <a:avLst/>
          </a:prstGeom>
          <a:solidFill>
            <a:schemeClr val="bg2"/>
          </a:solidFill>
          <a:ln w="12700" cap="sq">
            <a:solidFill>
              <a:schemeClr val="bg1"/>
            </a:solidFill>
          </a:ln>
          <a:effectLst>
            <a:softEdge rad="12700"/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Trabajo final de grado</a:t>
            </a:r>
          </a:p>
          <a:p>
            <a:pPr algn="ctr"/>
            <a:r>
              <a:rPr lang="es-E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Grado en ingeniería informática</a:t>
            </a:r>
          </a:p>
          <a:p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4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Requisitos funcionales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ángulo redondeado 11"/>
          <p:cNvSpPr/>
          <p:nvPr/>
        </p:nvSpPr>
        <p:spPr>
          <a:xfrm>
            <a:off x="1300019" y="4501245"/>
            <a:ext cx="1759833" cy="1114109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310" y="4618422"/>
            <a:ext cx="832212" cy="8322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63" y="4771339"/>
            <a:ext cx="709847" cy="573919"/>
          </a:xfrm>
          <a:prstGeom prst="rect">
            <a:avLst/>
          </a:prstGeom>
        </p:spPr>
      </p:pic>
      <p:sp>
        <p:nvSpPr>
          <p:cNvPr id="16" name="Rectángulo redondeado 15"/>
          <p:cNvSpPr/>
          <p:nvPr/>
        </p:nvSpPr>
        <p:spPr>
          <a:xfrm>
            <a:off x="1316551" y="1732763"/>
            <a:ext cx="1778236" cy="1091431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83" y="1820954"/>
            <a:ext cx="915047" cy="915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CuadroTexto 17"/>
          <p:cNvSpPr txBox="1"/>
          <p:nvPr/>
        </p:nvSpPr>
        <p:spPr>
          <a:xfrm>
            <a:off x="3325469" y="1677742"/>
            <a:ext cx="78466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Geolocalización 24/7 a través de Internet</a:t>
            </a:r>
          </a:p>
          <a:p>
            <a:r>
              <a:rPr lang="es-ES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Receptor GPS + Modem GSM + Servidor en Internet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1300019" y="3118335"/>
            <a:ext cx="1759832" cy="1088769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5082" y="3211207"/>
            <a:ext cx="509706" cy="903023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3325469" y="3129886"/>
            <a:ext cx="8001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Gestión inalámbrica a través de una App para móviles</a:t>
            </a:r>
          </a:p>
          <a:p>
            <a:pPr>
              <a:lnSpc>
                <a:spcPct val="150000"/>
              </a:lnSpc>
            </a:pPr>
            <a:r>
              <a:rPr lang="es-ES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Módulo Bluetooth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3325470" y="4519689"/>
            <a:ext cx="7131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Configuración básica del vehículo</a:t>
            </a:r>
          </a:p>
          <a:p>
            <a:pPr>
              <a:lnSpc>
                <a:spcPct val="150000"/>
              </a:lnSpc>
            </a:pPr>
            <a:r>
              <a:rPr lang="es-ES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Garantizar la seguridad de la conducción</a:t>
            </a:r>
          </a:p>
        </p:txBody>
      </p:sp>
    </p:spTree>
    <p:extLst>
      <p:ext uri="{BB962C8B-B14F-4D97-AF65-F5344CB8AC3E}">
        <p14:creationId xmlns:p14="http://schemas.microsoft.com/office/powerpoint/2010/main" val="9354117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Diseño e implementación HARDWARE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51" y="2832533"/>
            <a:ext cx="9682497" cy="224350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316551" y="1923187"/>
            <a:ext cx="955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Esquema básico de los componentes Hardware</a:t>
            </a:r>
            <a:endParaRPr lang="es-E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Componentes hardware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35" y="1553888"/>
            <a:ext cx="1243330" cy="1243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36" y="3087571"/>
            <a:ext cx="1243330" cy="1133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35" y="4511399"/>
            <a:ext cx="1243330" cy="1128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n 11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26" y="1553888"/>
            <a:ext cx="1294765" cy="1205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n 1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69" y="4511399"/>
            <a:ext cx="701675" cy="1850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n 13" descr="https://img.dxcdn.com/productimages/sku_419890_3.jpg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" b="10908"/>
          <a:stretch/>
        </p:blipFill>
        <p:spPr bwMode="auto">
          <a:xfrm>
            <a:off x="5861825" y="3087571"/>
            <a:ext cx="1294765" cy="1133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2606360" y="2974000"/>
            <a:ext cx="31960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CAN BUS </a:t>
            </a:r>
            <a:endParaRPr lang="es-ES" sz="3200" b="1" cap="all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s-ES" sz="2400" cap="all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MCP2515</a:t>
            </a:r>
          </a:p>
          <a:p>
            <a:pPr lvl="1"/>
            <a:r>
              <a:rPr lang="es-ES" sz="2000" i="1" cap="all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SPI</a:t>
            </a:r>
            <a:endParaRPr lang="es-ES" sz="2400" i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606360" y="1698497"/>
            <a:ext cx="3196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it-I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it-IT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ARDUINO </a:t>
            </a:r>
            <a:r>
              <a:rPr lang="it-IT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NANO </a:t>
            </a:r>
            <a:r>
              <a:rPr lang="it-IT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V3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606360" y="4413896"/>
            <a:ext cx="3102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GPS</a:t>
            </a:r>
            <a:r>
              <a:rPr lang="es-ES" sz="2800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s-ES" sz="2400" cap="all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GY-NEO6MV2</a:t>
            </a:r>
          </a:p>
          <a:p>
            <a:r>
              <a:rPr lang="es-ES" sz="2400" cap="all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es-ES" sz="2000" i="1" cap="all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UART</a:t>
            </a:r>
            <a:endParaRPr lang="es-ES" sz="2400" i="1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349961" y="1513830"/>
            <a:ext cx="3216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Modem GSM </a:t>
            </a:r>
            <a:endParaRPr lang="es-ES" sz="3200" b="1" cap="all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s-ES" sz="2400" cap="all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SIM800L</a:t>
            </a:r>
            <a:endParaRPr lang="es-ES" sz="2800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s-ES" sz="2000" i="1" cap="all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UART</a:t>
            </a:r>
            <a:endParaRPr lang="es-ES" sz="2400" i="1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7349961" y="3127665"/>
            <a:ext cx="4571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FUENTE DE </a:t>
            </a:r>
            <a:r>
              <a:rPr lang="es-ES" sz="32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ALIMENTACIÓN</a:t>
            </a:r>
          </a:p>
          <a:p>
            <a:r>
              <a:rPr lang="es-ES" sz="2400" cap="all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DSN5000</a:t>
            </a:r>
            <a:endParaRPr lang="es-ES" sz="2400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349961" y="4503366"/>
            <a:ext cx="3216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Bluetooth</a:t>
            </a:r>
            <a:r>
              <a:rPr lang="es-ES" sz="3200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s-ES" sz="3200" cap="all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s-ES" sz="2400" cap="all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HC-05 </a:t>
            </a:r>
            <a:r>
              <a:rPr lang="es-ES" sz="2400" cap="all" dirty="0">
                <a:latin typeface="Calibri Light" panose="020F0302020204030204" pitchFamily="34" charset="0"/>
                <a:cs typeface="Calibri Light" panose="020F0302020204030204" pitchFamily="34" charset="0"/>
              </a:rPr>
              <a:t>/ </a:t>
            </a:r>
            <a:r>
              <a:rPr lang="es-ES" sz="2400" cap="all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HC-06</a:t>
            </a:r>
          </a:p>
          <a:p>
            <a:pPr lvl="1"/>
            <a:r>
              <a:rPr lang="es-ES" sz="2000" i="1" cap="all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UART</a:t>
            </a:r>
            <a:endParaRPr lang="es-ES" sz="2400" i="1" cap="al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472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 de equipos de sonido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47" y="3039712"/>
            <a:ext cx="2143892" cy="2946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62" y="3054124"/>
            <a:ext cx="1087429" cy="1172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3760407" y="3039712"/>
            <a:ext cx="3935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POTENCIÓMETRO DIGITAL</a:t>
            </a:r>
          </a:p>
          <a:p>
            <a:r>
              <a:rPr lang="it-IT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MCP4131</a:t>
            </a:r>
            <a:endParaRPr lang="es-E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760407" y="4790420"/>
            <a:ext cx="2907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OPTOACOPLADOR</a:t>
            </a:r>
          </a:p>
          <a:p>
            <a:r>
              <a:rPr lang="it-IT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PC817X</a:t>
            </a:r>
            <a:endParaRPr lang="es-E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187130" y="5994652"/>
            <a:ext cx="243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Conector Jack Tripolar</a:t>
            </a:r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468955" y="1398666"/>
            <a:ext cx="633940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Tecnología empleada </a:t>
            </a: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Wired / Remote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988" y="4843494"/>
            <a:ext cx="1268976" cy="847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Rectángulo redondeado 18"/>
          <p:cNvSpPr/>
          <p:nvPr/>
        </p:nvSpPr>
        <p:spPr>
          <a:xfrm>
            <a:off x="8069560" y="1188807"/>
            <a:ext cx="2575724" cy="1360371"/>
          </a:xfrm>
          <a:prstGeom prst="roundRect">
            <a:avLst>
              <a:gd name="adj" fmla="val 2453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0" name="Picture 2" descr="Resultado de imagen de pioneer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17" y="1249766"/>
            <a:ext cx="1804909" cy="37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4920" y="1691494"/>
            <a:ext cx="1544548" cy="316753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8069560" y="2517550"/>
            <a:ext cx="243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Marcas soportadas</a:t>
            </a:r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6615" y="2150151"/>
            <a:ext cx="1670955" cy="2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750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Esquemático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 descr="C:\Users\Álvaro Graciá\AppData\Local\Microsoft\Windows\INetCache\Content.Word\esquematico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636" y="1259050"/>
            <a:ext cx="4976360" cy="1266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esquematico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944" y="1259050"/>
            <a:ext cx="4746466" cy="1706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esquematico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944" y="3042493"/>
            <a:ext cx="4751159" cy="1611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esquematico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0887" y="3603827"/>
            <a:ext cx="3723271" cy="1671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esquematico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284" y="2578079"/>
            <a:ext cx="3244710" cy="3723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esquematico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944" y="4718729"/>
            <a:ext cx="4746466" cy="15826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3168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Placa de circuito impreso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51" y="1622532"/>
            <a:ext cx="5739262" cy="4046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ángulo 2"/>
          <p:cNvSpPr/>
          <p:nvPr/>
        </p:nvSpPr>
        <p:spPr>
          <a:xfrm>
            <a:off x="7224684" y="1263535"/>
            <a:ext cx="4421792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E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Distribución</a:t>
            </a:r>
            <a:r>
              <a:rPr lang="es-E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componentes:</a:t>
            </a: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(De izquierda a derecha y de arriba a abajo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endParaRPr lang="es-ES" u="sng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Amarillo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Bluetooth HC-05/HC-06.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Azul oscuro: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Nano V3.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Salmón: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Modem GSM SIM800L.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Verde: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GPS </a:t>
            </a:r>
            <a:r>
              <a:rPr lang="es-E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GY-NEO6MV2.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20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Fucsia:  </a:t>
            </a:r>
            <a:r>
              <a:rPr lang="es-E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MCP2515.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20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Marrón: </a:t>
            </a:r>
            <a:r>
              <a:rPr lang="es-E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Optoacoplador </a:t>
            </a:r>
            <a:r>
              <a:rPr lang="es-E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PC817.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2000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Aguamarina: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Potenciómetro MCP4131.</a:t>
            </a:r>
            <a:endParaRPr lang="es-ES" sz="2000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7216362" y="2311686"/>
            <a:ext cx="44384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790" y="473267"/>
            <a:ext cx="1689579" cy="669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80456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Placa de circuito impreso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77" y="1805452"/>
            <a:ext cx="4764904" cy="3863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64" y="1805452"/>
            <a:ext cx="4845846" cy="3837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0146" y="504277"/>
            <a:ext cx="1990661" cy="759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541815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Mecanizado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51" y="1931020"/>
            <a:ext cx="4253868" cy="3168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71" y="1931020"/>
            <a:ext cx="4943639" cy="3168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724" y="496662"/>
            <a:ext cx="939149" cy="939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908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Ensamblado completo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Google Shape;142;p14"/>
          <p:cNvPicPr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30" y="1263535"/>
            <a:ext cx="5735444" cy="5164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15000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Diseño e implementación 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Resultado de imagen de software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551" y="3340413"/>
            <a:ext cx="2967501" cy="1766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close up hand smartphone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715" y="3340414"/>
            <a:ext cx="3135306" cy="1766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serv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37" y="2852286"/>
            <a:ext cx="2704526" cy="2704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1356" y="5138758"/>
            <a:ext cx="958432" cy="958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7662" y="5450763"/>
            <a:ext cx="1651999" cy="704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CuadroTexto 17"/>
          <p:cNvSpPr txBox="1"/>
          <p:nvPr/>
        </p:nvSpPr>
        <p:spPr>
          <a:xfrm>
            <a:off x="1171168" y="1886651"/>
            <a:ext cx="325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Software del microcontrolador</a:t>
            </a:r>
            <a:endParaRPr lang="es-ES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626932" y="1732763"/>
            <a:ext cx="3318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Software de control para </a:t>
            </a:r>
            <a:r>
              <a:rPr lang="es-ES" sz="2800" b="1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smartphones</a:t>
            </a:r>
            <a:r>
              <a:rPr lang="es-E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s-ES" sz="28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tablets</a:t>
            </a:r>
            <a:endParaRPr lang="es-ES" sz="2800" b="1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8015921" y="1846903"/>
            <a:ext cx="3031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Plataforma de seguimiento</a:t>
            </a:r>
            <a:endParaRPr lang="es-ES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29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73829" y="2249486"/>
            <a:ext cx="8173582" cy="3544823"/>
          </a:xfrm>
        </p:spPr>
        <p:txBody>
          <a:bodyPr/>
          <a:lstStyle/>
          <a:p>
            <a:pPr marL="0" indent="0" algn="just">
              <a:buNone/>
            </a:pPr>
            <a:r>
              <a:rPr lang="es-E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Esta obra está bajo una licencia de Creative </a:t>
            </a: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Commons</a:t>
            </a:r>
            <a:r>
              <a:rPr lang="es-E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s-E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Reconocimiento </a:t>
            </a:r>
            <a:r>
              <a:rPr lang="es-E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No Comercial – Compartir Igual  4.0 Internacional </a:t>
            </a:r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283899" y="4911796"/>
            <a:ext cx="9763511" cy="1138773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spAutoFit/>
          </a:bodyPr>
          <a:lstStyle/>
          <a:p>
            <a:pPr algn="ctr"/>
            <a:endParaRPr lang="es-ES" sz="2000" dirty="0" smtClean="0"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s-ES" sz="2800" b="1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GitHub del proyecto</a:t>
            </a:r>
            <a:r>
              <a:rPr lang="es-ES" sz="20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		 </a:t>
            </a:r>
            <a:r>
              <a:rPr lang="es-ES" sz="20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  <a:hlinkClick r:id="rId3"/>
              </a:rPr>
              <a:t>https://github.com/Xenogears/GenericCarController</a:t>
            </a:r>
            <a:endParaRPr lang="es-ES" sz="2000" dirty="0" smtClean="0"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algn="ctr"/>
            <a:endParaRPr lang="es-ES" sz="2000" dirty="0">
              <a:solidFill>
                <a:schemeClr val="bg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Imagen 4" descr="Licencia de Creative Commons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99" y="2793663"/>
            <a:ext cx="1399013" cy="486132"/>
          </a:xfrm>
          <a:prstGeom prst="roundRect">
            <a:avLst>
              <a:gd name="adj" fmla="val 8594"/>
            </a:avLst>
          </a:prstGeom>
          <a:solidFill>
            <a:schemeClr val="tx1">
              <a:lumMod val="95000"/>
            </a:scheme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105" y="149290"/>
            <a:ext cx="3959098" cy="2249487"/>
          </a:xfrm>
          <a:prstGeom prst="rect">
            <a:avLst/>
          </a:prstGeom>
        </p:spPr>
      </p:pic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90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redondeado 26"/>
          <p:cNvSpPr/>
          <p:nvPr/>
        </p:nvSpPr>
        <p:spPr>
          <a:xfrm>
            <a:off x="9181601" y="2612973"/>
            <a:ext cx="2222523" cy="1994407"/>
          </a:xfrm>
          <a:prstGeom prst="roundRect">
            <a:avLst>
              <a:gd name="adj" fmla="val 1001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860341" y="1484960"/>
            <a:ext cx="2284084" cy="4799784"/>
          </a:xfrm>
          <a:prstGeom prst="roundRect">
            <a:avLst>
              <a:gd name="adj" fmla="val 1001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859336" y="1448617"/>
            <a:ext cx="3937932" cy="4799784"/>
          </a:xfrm>
          <a:prstGeom prst="roundRect">
            <a:avLst>
              <a:gd name="adj" fmla="val 1001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Software del microcontrolador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922" y="2944236"/>
            <a:ext cx="1331880" cy="13318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210" y="1701610"/>
            <a:ext cx="926783" cy="926783"/>
          </a:xfrm>
          <a:prstGeom prst="rect">
            <a:avLst/>
          </a:prstGeom>
        </p:spPr>
      </p:pic>
      <p:sp>
        <p:nvSpPr>
          <p:cNvPr id="13" name="Flecha derecha 12"/>
          <p:cNvSpPr/>
          <p:nvPr/>
        </p:nvSpPr>
        <p:spPr>
          <a:xfrm>
            <a:off x="8268852" y="3517980"/>
            <a:ext cx="788445" cy="303839"/>
          </a:xfrm>
          <a:prstGeom prst="rightArrow">
            <a:avLst>
              <a:gd name="adj1" fmla="val 50000"/>
              <a:gd name="adj2" fmla="val 813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8720" y="1709241"/>
            <a:ext cx="919163" cy="919163"/>
          </a:xfrm>
          <a:prstGeom prst="rect">
            <a:avLst/>
          </a:prstGeom>
        </p:spPr>
      </p:pic>
      <p:sp>
        <p:nvSpPr>
          <p:cNvPr id="22" name="Rectángulo redondeado 21"/>
          <p:cNvSpPr/>
          <p:nvPr/>
        </p:nvSpPr>
        <p:spPr>
          <a:xfrm>
            <a:off x="1001487" y="4149776"/>
            <a:ext cx="7000787" cy="1932733"/>
          </a:xfrm>
          <a:prstGeom prst="roundRect">
            <a:avLst>
              <a:gd name="adj" fmla="val 10019"/>
            </a:avLst>
          </a:prstGeom>
          <a:solidFill>
            <a:srgbClr val="86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" name="Picture 4" descr="Resultado de imagen de visual studio icon 20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641" y="4231653"/>
            <a:ext cx="730711" cy="730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subvers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05" y="5313199"/>
            <a:ext cx="899716" cy="538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881" y="3070406"/>
            <a:ext cx="844397" cy="84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ángulo 17"/>
          <p:cNvSpPr/>
          <p:nvPr/>
        </p:nvSpPr>
        <p:spPr>
          <a:xfrm>
            <a:off x="2060407" y="2896718"/>
            <a:ext cx="26103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Motor </a:t>
            </a:r>
            <a:r>
              <a:rPr lang="es-ES" sz="2400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Industry</a:t>
            </a:r>
            <a:endParaRPr lang="es-ES" sz="2400" i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s-ES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Software </a:t>
            </a:r>
            <a:r>
              <a:rPr lang="es-ES" sz="2400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Reliability</a:t>
            </a:r>
            <a:r>
              <a:rPr lang="es-ES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s-ES" sz="2400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Association</a:t>
            </a:r>
            <a:endParaRPr lang="es-ES" sz="2400" i="1" dirty="0"/>
          </a:p>
        </p:txBody>
      </p:sp>
      <p:sp>
        <p:nvSpPr>
          <p:cNvPr id="24" name="Rectángulo 23"/>
          <p:cNvSpPr/>
          <p:nvPr/>
        </p:nvSpPr>
        <p:spPr>
          <a:xfrm>
            <a:off x="2075050" y="4364244"/>
            <a:ext cx="2425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Visual Studio </a:t>
            </a:r>
            <a:r>
              <a:rPr lang="es-ES" sz="24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2017</a:t>
            </a:r>
          </a:p>
        </p:txBody>
      </p:sp>
      <p:pic>
        <p:nvPicPr>
          <p:cNvPr id="1036" name="Picture 12" descr="Visual Micro - Arduino IDE for Visual Studi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73" y="4352764"/>
            <a:ext cx="609600" cy="609600"/>
          </a:xfrm>
          <a:prstGeom prst="rect">
            <a:avLst/>
          </a:prstGeom>
          <a:ln>
            <a:noFill/>
          </a:ln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ángulo 25"/>
          <p:cNvSpPr/>
          <p:nvPr/>
        </p:nvSpPr>
        <p:spPr>
          <a:xfrm>
            <a:off x="5860341" y="5009572"/>
            <a:ext cx="2141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Plugin </a:t>
            </a:r>
            <a:r>
              <a:rPr lang="es-ES" sz="20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 Micro</a:t>
            </a:r>
            <a:endParaRPr lang="es-ES" sz="2000" b="1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Flecha derecha 27"/>
          <p:cNvSpPr/>
          <p:nvPr/>
        </p:nvSpPr>
        <p:spPr>
          <a:xfrm>
            <a:off x="4955631" y="3521103"/>
            <a:ext cx="788445" cy="303839"/>
          </a:xfrm>
          <a:prstGeom prst="rightArrow">
            <a:avLst>
              <a:gd name="adj1" fmla="val 50000"/>
              <a:gd name="adj2" fmla="val 813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1063" y="3006344"/>
            <a:ext cx="981075" cy="981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Rectángulo 22"/>
          <p:cNvSpPr/>
          <p:nvPr/>
        </p:nvSpPr>
        <p:spPr>
          <a:xfrm>
            <a:off x="2144133" y="5313199"/>
            <a:ext cx="2111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Plugin </a:t>
            </a:r>
            <a:r>
              <a:rPr lang="es-ES" sz="2400" b="1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AnkhSVN</a:t>
            </a:r>
            <a:endParaRPr lang="es-ES" sz="2400" b="1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977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n 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34" y="1216932"/>
            <a:ext cx="9286089" cy="539659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Estructura interna del software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0099" y="368040"/>
            <a:ext cx="7492144" cy="4364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51" name="Grupo 250"/>
          <p:cNvGrpSpPr/>
          <p:nvPr/>
        </p:nvGrpSpPr>
        <p:grpSpPr>
          <a:xfrm>
            <a:off x="9080715" y="3314027"/>
            <a:ext cx="2266736" cy="1585769"/>
            <a:chOff x="9060592" y="1291275"/>
            <a:chExt cx="2266736" cy="1585769"/>
          </a:xfrm>
        </p:grpSpPr>
        <p:sp>
          <p:nvSpPr>
            <p:cNvPr id="249" name="Rectángulo redondeado 248"/>
            <p:cNvSpPr/>
            <p:nvPr/>
          </p:nvSpPr>
          <p:spPr>
            <a:xfrm>
              <a:off x="9060592" y="1291275"/>
              <a:ext cx="2266736" cy="1585769"/>
            </a:xfrm>
            <a:prstGeom prst="roundRect">
              <a:avLst>
                <a:gd name="adj" fmla="val 7553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s-ES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4088" y="1360140"/>
              <a:ext cx="2094772" cy="1516904"/>
            </a:xfrm>
            <a:prstGeom prst="rect">
              <a:avLst/>
            </a:prstGeom>
          </p:spPr>
        </p:pic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1705" y="1491821"/>
            <a:ext cx="2625746" cy="11203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Más 10"/>
          <p:cNvSpPr/>
          <p:nvPr/>
        </p:nvSpPr>
        <p:spPr>
          <a:xfrm>
            <a:off x="7885663" y="1889036"/>
            <a:ext cx="472805" cy="472805"/>
          </a:xfrm>
          <a:prstGeom prst="mathPlus">
            <a:avLst>
              <a:gd name="adj1" fmla="val 107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85279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49" y="5199432"/>
            <a:ext cx="1565261" cy="156526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Aplicación para </a:t>
            </a:r>
            <a:r>
              <a:rPr lang="es-ES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smartphones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tablets</a:t>
            </a:r>
            <a:endParaRPr lang="es-E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706" y="2167984"/>
            <a:ext cx="1451244" cy="2751825"/>
          </a:xfrm>
          <a:prstGeom prst="rect">
            <a:avLst/>
          </a:prstGeom>
        </p:spPr>
      </p:pic>
      <p:pic>
        <p:nvPicPr>
          <p:cNvPr id="4098" name="Picture 2" descr="Resultado de imagen de android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50" y="3079620"/>
            <a:ext cx="928555" cy="9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155" y="2447616"/>
            <a:ext cx="1309650" cy="13096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112238" y="2035551"/>
            <a:ext cx="2319936" cy="231993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4923" y="3420735"/>
            <a:ext cx="1031718" cy="103171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1582" y="2167984"/>
            <a:ext cx="2625746" cy="1120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Imagen 18" descr="Resultado de imagen de android studio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30" y="5313941"/>
            <a:ext cx="1751994" cy="74636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4137" y="3477461"/>
            <a:ext cx="1010459" cy="101045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814987" y="2035551"/>
            <a:ext cx="2319936" cy="2319936"/>
          </a:xfrm>
          <a:prstGeom prst="rect">
            <a:avLst/>
          </a:prstGeom>
        </p:spPr>
      </p:pic>
      <p:sp>
        <p:nvSpPr>
          <p:cNvPr id="11" name="Flecha izquierda y derecha 10"/>
          <p:cNvSpPr/>
          <p:nvPr/>
        </p:nvSpPr>
        <p:spPr>
          <a:xfrm rot="19800000">
            <a:off x="6731348" y="5766280"/>
            <a:ext cx="461949" cy="210782"/>
          </a:xfrm>
          <a:prstGeom prst="leftRightArrow">
            <a:avLst>
              <a:gd name="adj1" fmla="val 28543"/>
              <a:gd name="adj2" fmla="val 380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izquierda y derecha 20"/>
          <p:cNvSpPr/>
          <p:nvPr/>
        </p:nvSpPr>
        <p:spPr>
          <a:xfrm rot="19800000">
            <a:off x="8582000" y="4762824"/>
            <a:ext cx="549625" cy="220448"/>
          </a:xfrm>
          <a:prstGeom prst="leftRightArrow">
            <a:avLst>
              <a:gd name="adj1" fmla="val 28543"/>
              <a:gd name="adj2" fmla="val 290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 izquierda y derecha 23"/>
          <p:cNvSpPr/>
          <p:nvPr/>
        </p:nvSpPr>
        <p:spPr>
          <a:xfrm rot="12770690">
            <a:off x="3819794" y="5375077"/>
            <a:ext cx="1437250" cy="258139"/>
          </a:xfrm>
          <a:prstGeom prst="leftRightArrow">
            <a:avLst>
              <a:gd name="adj1" fmla="val 28543"/>
              <a:gd name="adj2" fmla="val 380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5" name="Grupo 24"/>
          <p:cNvGrpSpPr/>
          <p:nvPr/>
        </p:nvGrpSpPr>
        <p:grpSpPr>
          <a:xfrm>
            <a:off x="7144104" y="4666128"/>
            <a:ext cx="1556966" cy="1556966"/>
            <a:chOff x="5292119" y="3507026"/>
            <a:chExt cx="1961788" cy="1961788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49745" y="3988652"/>
              <a:ext cx="1232025" cy="692777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92119" y="3507026"/>
              <a:ext cx="1961788" cy="1961788"/>
            </a:xfrm>
            <a:prstGeom prst="rect">
              <a:avLst/>
            </a:prstGeom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1435" y="5694256"/>
            <a:ext cx="732099" cy="73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333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Imágenes de la aplicación</a:t>
            </a:r>
            <a:endParaRPr lang="es-E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1" y="1885163"/>
            <a:ext cx="2476500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55" y="1885164"/>
            <a:ext cx="2497383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92" y="1885163"/>
            <a:ext cx="2801941" cy="3640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87" y="1885163"/>
            <a:ext cx="2784325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0948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47" y="626851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Plataforma de seguimiento</a:t>
            </a:r>
            <a:endParaRPr lang="es-E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8" descr="Resultado de imagen de serv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03" y="2243546"/>
            <a:ext cx="2094826" cy="20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ube 3"/>
          <p:cNvSpPr/>
          <p:nvPr/>
        </p:nvSpPr>
        <p:spPr>
          <a:xfrm>
            <a:off x="4411472" y="2431874"/>
            <a:ext cx="2190540" cy="1393185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Internet</a:t>
            </a:r>
            <a:endParaRPr lang="es-ES" sz="2400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1644466" y="1359097"/>
            <a:ext cx="2367013" cy="867784"/>
            <a:chOff x="3591281" y="4297511"/>
            <a:chExt cx="2614270" cy="958432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1281" y="4297511"/>
              <a:ext cx="958432" cy="9584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CuadroTexto 18"/>
            <p:cNvSpPr txBox="1"/>
            <p:nvPr/>
          </p:nvSpPr>
          <p:spPr>
            <a:xfrm>
              <a:off x="4549713" y="4406583"/>
              <a:ext cx="165583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Traccar</a:t>
              </a:r>
              <a:endParaRPr lang="es-ES" sz="28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32" name="Imagen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508" y="4544013"/>
            <a:ext cx="1110144" cy="1110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8819" y="4580340"/>
            <a:ext cx="539872" cy="10236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Flecha izquierda y derecha 36"/>
          <p:cNvSpPr/>
          <p:nvPr/>
        </p:nvSpPr>
        <p:spPr>
          <a:xfrm>
            <a:off x="3316554" y="2949396"/>
            <a:ext cx="725293" cy="287402"/>
          </a:xfrm>
          <a:prstGeom prst="leftRightArrow">
            <a:avLst>
              <a:gd name="adj1" fmla="val 3011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Flecha izquierda y derecha 37"/>
          <p:cNvSpPr/>
          <p:nvPr/>
        </p:nvSpPr>
        <p:spPr>
          <a:xfrm>
            <a:off x="6920387" y="2984766"/>
            <a:ext cx="725293" cy="287402"/>
          </a:xfrm>
          <a:prstGeom prst="leftRightArrow">
            <a:avLst>
              <a:gd name="adj1" fmla="val 3011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/>
          <p:cNvSpPr txBox="1"/>
          <p:nvPr/>
        </p:nvSpPr>
        <p:spPr>
          <a:xfrm>
            <a:off x="919173" y="4309408"/>
            <a:ext cx="75344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Envío de comandos a la </a:t>
            </a: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controladora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Histórico de </a:t>
            </a: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posiciones</a:t>
            </a:r>
            <a:endParaRPr lang="es-ES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Geocercas y eventos </a:t>
            </a: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Avisos por email y </a:t>
            </a: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SMS</a:t>
            </a:r>
            <a:endParaRPr lang="es-ES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82219">
            <a:off x="11084160" y="1767899"/>
            <a:ext cx="983916" cy="983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448296">
            <a:off x="7899329" y="1668053"/>
            <a:ext cx="983916" cy="983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3796" y="3367019"/>
            <a:ext cx="471158" cy="630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5708" y="3343997"/>
            <a:ext cx="471158" cy="630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4005" y="3913016"/>
            <a:ext cx="4124610" cy="256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4241" y="3590617"/>
            <a:ext cx="1304520" cy="556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3846" y="3539178"/>
            <a:ext cx="471158" cy="630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579" y="3534084"/>
            <a:ext cx="471158" cy="630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7446" y="3553674"/>
            <a:ext cx="471158" cy="630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3554" y="3404917"/>
            <a:ext cx="338302" cy="3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18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47" y="626851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Plataforma de seguimiento</a:t>
            </a:r>
            <a:endParaRPr lang="es-E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oogle Shape;150;p15"/>
          <p:cNvPicPr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1"/>
          <a:stretch/>
        </p:blipFill>
        <p:spPr bwMode="auto">
          <a:xfrm>
            <a:off x="8446846" y="1824140"/>
            <a:ext cx="2732604" cy="4393396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rupo 8"/>
          <p:cNvGrpSpPr/>
          <p:nvPr/>
        </p:nvGrpSpPr>
        <p:grpSpPr>
          <a:xfrm>
            <a:off x="7879489" y="445913"/>
            <a:ext cx="2722528" cy="958432"/>
            <a:chOff x="3591281" y="4297511"/>
            <a:chExt cx="2722528" cy="95843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1281" y="4297511"/>
              <a:ext cx="958432" cy="9584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CuadroTexto 11"/>
            <p:cNvSpPr txBox="1"/>
            <p:nvPr/>
          </p:nvSpPr>
          <p:spPr>
            <a:xfrm>
              <a:off x="4657971" y="4446444"/>
              <a:ext cx="16558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Traccar</a:t>
              </a:r>
              <a:endParaRPr lang="es-ES" sz="28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267" y="1943201"/>
            <a:ext cx="589984" cy="589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950" y="1869875"/>
            <a:ext cx="611951" cy="611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7901" y="1822250"/>
            <a:ext cx="1008880" cy="755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820" y="2700888"/>
            <a:ext cx="7206216" cy="3507123"/>
          </a:xfrm>
          <a:prstGeom prst="rect">
            <a:avLst/>
          </a:prstGeom>
          <a:effectLst/>
        </p:spPr>
      </p:pic>
      <p:sp>
        <p:nvSpPr>
          <p:cNvPr id="18" name="CuadroTexto 17"/>
          <p:cNvSpPr txBox="1"/>
          <p:nvPr/>
        </p:nvSpPr>
        <p:spPr>
          <a:xfrm>
            <a:off x="1021382" y="1690067"/>
            <a:ext cx="4987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Monitorización vía Web o Aplicación para Android e iOS</a:t>
            </a:r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082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47" y="626851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Especificación y adaptación de vehículos</a:t>
            </a:r>
            <a:endParaRPr lang="es-E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upo 12"/>
          <p:cNvGrpSpPr/>
          <p:nvPr/>
        </p:nvGrpSpPr>
        <p:grpSpPr>
          <a:xfrm>
            <a:off x="1564732" y="1608138"/>
            <a:ext cx="4452938" cy="4452938"/>
            <a:chOff x="3955507" y="1389063"/>
            <a:chExt cx="4452938" cy="445293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507" y="1389063"/>
              <a:ext cx="4452938" cy="445293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5057" y="4436072"/>
              <a:ext cx="1078903" cy="1078903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600000">
              <a:off x="6620745" y="2189598"/>
              <a:ext cx="1541308" cy="6576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4398" y="4818045"/>
              <a:ext cx="1277002" cy="47305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7448296">
              <a:off x="4258372" y="2364635"/>
              <a:ext cx="860782" cy="8607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3379" y="3088305"/>
              <a:ext cx="758226" cy="758226"/>
            </a:xfrm>
            <a:prstGeom prst="rect">
              <a:avLst/>
            </a:prstGeom>
          </p:spPr>
        </p:pic>
      </p:grpSp>
      <p:grpSp>
        <p:nvGrpSpPr>
          <p:cNvPr id="6" name="Grupo 5"/>
          <p:cNvGrpSpPr/>
          <p:nvPr/>
        </p:nvGrpSpPr>
        <p:grpSpPr>
          <a:xfrm>
            <a:off x="6640702" y="2956559"/>
            <a:ext cx="3216096" cy="1492638"/>
            <a:chOff x="6640702" y="2956559"/>
            <a:chExt cx="3216096" cy="1492638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73837" y="3066236"/>
              <a:ext cx="1382961" cy="1382961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40702" y="2956559"/>
              <a:ext cx="1735624" cy="1492638"/>
            </a:xfrm>
            <a:prstGeom prst="rect">
              <a:avLst/>
            </a:prstGeom>
          </p:spPr>
        </p:pic>
        <p:cxnSp>
          <p:nvCxnSpPr>
            <p:cNvPr id="20" name="Conector recto 19"/>
            <p:cNvCxnSpPr/>
            <p:nvPr/>
          </p:nvCxnSpPr>
          <p:spPr>
            <a:xfrm>
              <a:off x="7792728" y="3706832"/>
              <a:ext cx="8145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8078318" y="4155424"/>
            <a:ext cx="2307489" cy="2275538"/>
            <a:chOff x="7013830" y="3834607"/>
            <a:chExt cx="1852707" cy="1827053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73973" y="4231517"/>
              <a:ext cx="949643" cy="949643"/>
            </a:xfrm>
            <a:prstGeom prst="rect">
              <a:avLst/>
            </a:prstGeom>
          </p:spPr>
        </p:pic>
        <p:sp>
          <p:nvSpPr>
            <p:cNvPr id="23" name="Multiplicar 22"/>
            <p:cNvSpPr/>
            <p:nvPr/>
          </p:nvSpPr>
          <p:spPr>
            <a:xfrm>
              <a:off x="7013830" y="3834607"/>
              <a:ext cx="1852707" cy="1827053"/>
            </a:xfrm>
            <a:prstGeom prst="mathMultiply">
              <a:avLst>
                <a:gd name="adj1" fmla="val 4638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6" name="Imagen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56798" y="2893613"/>
            <a:ext cx="1752345" cy="1762966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8248750" y="2110026"/>
            <a:ext cx="1743687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CAN BUS</a:t>
            </a:r>
          </a:p>
        </p:txBody>
      </p:sp>
    </p:spTree>
    <p:extLst>
      <p:ext uri="{BB962C8B-B14F-4D97-AF65-F5344CB8AC3E}">
        <p14:creationId xmlns:p14="http://schemas.microsoft.com/office/powerpoint/2010/main" val="12933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316546" y="1621969"/>
            <a:ext cx="1777314" cy="1414664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47" y="626851"/>
            <a:ext cx="9730859" cy="645017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Caso específico 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- Opel Astra</a:t>
            </a:r>
            <a:endParaRPr lang="es-E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 descr="Resultado de imagen de opel astra h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373" y="370995"/>
            <a:ext cx="1553044" cy="1034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419" y="1840327"/>
            <a:ext cx="1209568" cy="97794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231907" y="1788193"/>
            <a:ext cx="840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Alta velocidad (HS-CAN)</a:t>
            </a:r>
            <a:r>
              <a:rPr lang="es-E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3200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s-E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es-E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loque </a:t>
            </a: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motor </a:t>
            </a:r>
            <a:endParaRPr lang="es-E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s-ES" sz="28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Temperatura, Embrague, Frenos, ABS, Airbags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1302031" y="3199739"/>
            <a:ext cx="10443653" cy="1482410"/>
          </a:xfrm>
          <a:prstGeom prst="roundRect">
            <a:avLst>
              <a:gd name="adj" fmla="val 24532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007" y="4168519"/>
            <a:ext cx="1277002" cy="47305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5007" y="3278947"/>
            <a:ext cx="1265791" cy="840564"/>
          </a:xfrm>
          <a:prstGeom prst="rect">
            <a:avLst/>
          </a:prstGeom>
        </p:spPr>
      </p:pic>
      <p:sp>
        <p:nvSpPr>
          <p:cNvPr id="17" name="Rectángulo redondeado 16"/>
          <p:cNvSpPr/>
          <p:nvPr/>
        </p:nvSpPr>
        <p:spPr>
          <a:xfrm>
            <a:off x="1316546" y="4857871"/>
            <a:ext cx="1777314" cy="1414664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231907" y="3471212"/>
            <a:ext cx="8528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Media velocidad (MS-CAN) </a:t>
            </a:r>
            <a:r>
              <a:rPr lang="es-ES" sz="3200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s-E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Habitáculo</a:t>
            </a:r>
            <a:endParaRPr lang="es-ES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s-ES" sz="28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Radio, Pantalla, Climatizador, Botones del volante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231906" y="5057371"/>
            <a:ext cx="8528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Baja velocidad (LS-CAN) </a:t>
            </a:r>
            <a:r>
              <a:rPr lang="es-ES" sz="3200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Sistemas a</a:t>
            </a:r>
            <a:r>
              <a:rPr lang="es-E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uxiliares</a:t>
            </a:r>
            <a:endParaRPr lang="es-ES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s-ES" sz="28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Puertas, Alumbrado, Retrovisores, Intermitentes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7902" y="5478339"/>
            <a:ext cx="770061" cy="77006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4466" y="4931419"/>
            <a:ext cx="970779" cy="7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77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47" y="626851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Controladora en funcionamiento</a:t>
            </a:r>
            <a:endParaRPr lang="es-E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uadroTexto 2"/>
          <p:cNvSpPr txBox="1"/>
          <p:nvPr/>
        </p:nvSpPr>
        <p:spPr>
          <a:xfrm>
            <a:off x="1316547" y="1490562"/>
            <a:ext cx="923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Integración entre el volante y un equipo de sonido multimarca</a:t>
            </a:r>
            <a:endParaRPr lang="es-E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STEERING BUTT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1363" y="2170921"/>
            <a:ext cx="7025159" cy="3951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182" y="5754314"/>
            <a:ext cx="736518" cy="7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108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47" y="626851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Controladora en funcionamiento</a:t>
            </a:r>
            <a:endParaRPr lang="es-E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uadroTexto 2"/>
          <p:cNvSpPr txBox="1"/>
          <p:nvPr/>
        </p:nvSpPr>
        <p:spPr>
          <a:xfrm>
            <a:off x="1316547" y="1474995"/>
            <a:ext cx="9239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Visualización de parámetros internos en tiempo real</a:t>
            </a:r>
            <a:endParaRPr lang="es-E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STRA H TEST MODE (FAST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61489" y="2224924"/>
            <a:ext cx="6749807" cy="3796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037" y="5694444"/>
            <a:ext cx="736518" cy="7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409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7583" y="618518"/>
            <a:ext cx="9619827" cy="645017"/>
          </a:xfrm>
        </p:spPr>
        <p:txBody>
          <a:bodyPr/>
          <a:lstStyle/>
          <a:p>
            <a:r>
              <a:rPr lang="es-ES" dirty="0" smtClean="0">
                <a:latin typeface="Calibri" panose="020F0502020204030204" pitchFamily="34" charset="0"/>
                <a:cs typeface="Calibri" panose="020F0502020204030204" pitchFamily="34" charset="0"/>
              </a:rPr>
              <a:t>Índice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27583" y="1491821"/>
            <a:ext cx="9619828" cy="477150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Introducción</a:t>
            </a:r>
          </a:p>
          <a:p>
            <a:pPr>
              <a:lnSpc>
                <a:spcPct val="10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Objetivos y requisitos del proyecto</a:t>
            </a:r>
          </a:p>
          <a:p>
            <a:pPr>
              <a:lnSpc>
                <a:spcPct val="10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Diseño e implementación Hardware</a:t>
            </a:r>
            <a:endParaRPr lang="es-E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s-E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Diseño e implementación </a:t>
            </a: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Software</a:t>
            </a:r>
            <a:endParaRPr lang="es-E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Especificación de vehículos</a:t>
            </a:r>
            <a:endParaRPr lang="es-ES" sz="3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Conclusión</a:t>
            </a:r>
            <a:endParaRPr lang="es-E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7687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ángulo 3">
            <a:hlinkClick r:id="rId4" action="ppaction://hlinksldjump"/>
          </p:cNvPr>
          <p:cNvSpPr/>
          <p:nvPr/>
        </p:nvSpPr>
        <p:spPr>
          <a:xfrm>
            <a:off x="1674688" y="1478537"/>
            <a:ext cx="2106202" cy="546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hlinkClick r:id="rId5" action="ppaction://hlinksldjump"/>
          </p:cNvPr>
          <p:cNvSpPr/>
          <p:nvPr/>
        </p:nvSpPr>
        <p:spPr>
          <a:xfrm>
            <a:off x="1674688" y="2067388"/>
            <a:ext cx="5332287" cy="531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hlinkClick r:id="rId6" action="ppaction://hlinksldjump"/>
          </p:cNvPr>
          <p:cNvSpPr/>
          <p:nvPr/>
        </p:nvSpPr>
        <p:spPr>
          <a:xfrm>
            <a:off x="1731195" y="2625768"/>
            <a:ext cx="5275780" cy="415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hlinkClick r:id="rId7" action="ppaction://hlinksldjump"/>
          </p:cNvPr>
          <p:cNvSpPr/>
          <p:nvPr/>
        </p:nvSpPr>
        <p:spPr>
          <a:xfrm>
            <a:off x="1731195" y="3216732"/>
            <a:ext cx="5131942" cy="420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hlinkClick r:id="rId8" action="ppaction://hlinksldjump"/>
          </p:cNvPr>
          <p:cNvSpPr/>
          <p:nvPr/>
        </p:nvSpPr>
        <p:spPr>
          <a:xfrm>
            <a:off x="1731194" y="3825311"/>
            <a:ext cx="4001785" cy="376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hlinkClick r:id="rId9" action="ppaction://hlinksldjump"/>
          </p:cNvPr>
          <p:cNvSpPr/>
          <p:nvPr/>
        </p:nvSpPr>
        <p:spPr>
          <a:xfrm>
            <a:off x="1731194" y="4341272"/>
            <a:ext cx="1679826" cy="395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55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47" y="626851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Controladora en funcionamiento</a:t>
            </a:r>
            <a:endParaRPr lang="es-E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uadroTexto 2"/>
          <p:cNvSpPr txBox="1"/>
          <p:nvPr/>
        </p:nvSpPr>
        <p:spPr>
          <a:xfrm>
            <a:off x="1316547" y="1474995"/>
            <a:ext cx="9239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Visualización de textos en la pantalla original del automóvil</a:t>
            </a:r>
            <a:endParaRPr lang="es-E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D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contrast="-8000"/>
          </a:blip>
          <a:stretch>
            <a:fillRect/>
          </a:stretch>
        </p:blipFill>
        <p:spPr>
          <a:xfrm>
            <a:off x="2463264" y="2201342"/>
            <a:ext cx="6946258" cy="3907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1263" y="5743011"/>
            <a:ext cx="736518" cy="7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430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redondeado 16"/>
          <p:cNvSpPr/>
          <p:nvPr/>
        </p:nvSpPr>
        <p:spPr>
          <a:xfrm>
            <a:off x="1316551" y="4996198"/>
            <a:ext cx="1768719" cy="1484998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Posibles mejoras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8" name="Grupo 27"/>
          <p:cNvGrpSpPr/>
          <p:nvPr/>
        </p:nvGrpSpPr>
        <p:grpSpPr>
          <a:xfrm>
            <a:off x="1330892" y="1351501"/>
            <a:ext cx="1778236" cy="1104167"/>
            <a:chOff x="1330892" y="1351501"/>
            <a:chExt cx="1778236" cy="1104167"/>
          </a:xfrm>
        </p:grpSpPr>
        <p:sp>
          <p:nvSpPr>
            <p:cNvPr id="8" name="Rectángulo redondeado 7"/>
            <p:cNvSpPr/>
            <p:nvPr/>
          </p:nvSpPr>
          <p:spPr>
            <a:xfrm>
              <a:off x="1330892" y="1351501"/>
              <a:ext cx="1778236" cy="1091431"/>
            </a:xfrm>
            <a:prstGeom prst="roundRect">
              <a:avLst>
                <a:gd name="adj" fmla="val 24532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s-ES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7926" y="1351501"/>
              <a:ext cx="1104167" cy="1104167"/>
            </a:xfrm>
            <a:prstGeom prst="rect">
              <a:avLst/>
            </a:prstGeom>
          </p:spPr>
        </p:pic>
      </p:grpSp>
      <p:sp>
        <p:nvSpPr>
          <p:cNvPr id="9" name="CuadroTexto 8"/>
          <p:cNvSpPr txBox="1"/>
          <p:nvPr/>
        </p:nvSpPr>
        <p:spPr>
          <a:xfrm>
            <a:off x="3446162" y="1510883"/>
            <a:ext cx="5426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Soporte a más modelos de vehículos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446162" y="2690539"/>
            <a:ext cx="677301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Más funcionalidades y mayor parametrización</a:t>
            </a:r>
            <a:endParaRPr lang="es-E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316551" y="2589800"/>
            <a:ext cx="1768719" cy="1062029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01" y="2684838"/>
            <a:ext cx="800463" cy="800463"/>
          </a:xfrm>
          <a:prstGeom prst="rect">
            <a:avLst/>
          </a:prstGeom>
        </p:spPr>
      </p:pic>
      <p:sp>
        <p:nvSpPr>
          <p:cNvPr id="13" name="Más 12"/>
          <p:cNvSpPr/>
          <p:nvPr/>
        </p:nvSpPr>
        <p:spPr>
          <a:xfrm>
            <a:off x="2203789" y="2907070"/>
            <a:ext cx="472805" cy="472805"/>
          </a:xfrm>
          <a:prstGeom prst="mathPlus">
            <a:avLst>
              <a:gd name="adj1" fmla="val 107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ás 13"/>
          <p:cNvSpPr/>
          <p:nvPr/>
        </p:nvSpPr>
        <p:spPr>
          <a:xfrm>
            <a:off x="2587302" y="2908747"/>
            <a:ext cx="472805" cy="472805"/>
          </a:xfrm>
          <a:prstGeom prst="mathPlus">
            <a:avLst>
              <a:gd name="adj1" fmla="val 107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3446162" y="3888715"/>
            <a:ext cx="719504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Microcontrolador de mayor capacidad y potencia </a:t>
            </a:r>
            <a:endParaRPr lang="es-E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446162" y="5212642"/>
            <a:ext cx="711007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Reemplazo completo del sistema multimedia</a:t>
            </a:r>
            <a:endParaRPr lang="es-E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6" name="Grupo 25"/>
          <p:cNvGrpSpPr/>
          <p:nvPr/>
        </p:nvGrpSpPr>
        <p:grpSpPr>
          <a:xfrm>
            <a:off x="1316551" y="3787975"/>
            <a:ext cx="1768719" cy="1062029"/>
            <a:chOff x="1316551" y="3968839"/>
            <a:chExt cx="1768719" cy="1062029"/>
          </a:xfrm>
        </p:grpSpPr>
        <p:sp>
          <p:nvSpPr>
            <p:cNvPr id="15" name="Rectángulo redondeado 14"/>
            <p:cNvSpPr/>
            <p:nvPr/>
          </p:nvSpPr>
          <p:spPr>
            <a:xfrm>
              <a:off x="1316551" y="3968839"/>
              <a:ext cx="1768719" cy="1062029"/>
            </a:xfrm>
            <a:prstGeom prst="roundRect">
              <a:avLst>
                <a:gd name="adj" fmla="val 24532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r"/>
              <a:endParaRPr lang="es-ES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6551" y="4029127"/>
              <a:ext cx="944805" cy="944805"/>
            </a:xfrm>
            <a:prstGeom prst="rect">
              <a:avLst/>
            </a:prstGeom>
          </p:spPr>
        </p:pic>
        <p:sp>
          <p:nvSpPr>
            <p:cNvPr id="22" name="Más 21"/>
            <p:cNvSpPr/>
            <p:nvPr/>
          </p:nvSpPr>
          <p:spPr>
            <a:xfrm>
              <a:off x="2203789" y="4260162"/>
              <a:ext cx="472805" cy="472805"/>
            </a:xfrm>
            <a:prstGeom prst="mathPlus">
              <a:avLst>
                <a:gd name="adj1" fmla="val 1076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Más 22"/>
            <p:cNvSpPr/>
            <p:nvPr/>
          </p:nvSpPr>
          <p:spPr>
            <a:xfrm>
              <a:off x="2587302" y="4261839"/>
              <a:ext cx="472805" cy="472805"/>
            </a:xfrm>
            <a:prstGeom prst="mathPlus">
              <a:avLst>
                <a:gd name="adj1" fmla="val 1076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5" name="Imagen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062" y="5164021"/>
            <a:ext cx="886885" cy="588947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2476" y="5588857"/>
            <a:ext cx="1015429" cy="102466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1096" y="5456262"/>
            <a:ext cx="477373" cy="4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0924" y="1519487"/>
            <a:ext cx="9730859" cy="645017"/>
          </a:xfrm>
        </p:spPr>
        <p:txBody>
          <a:bodyPr>
            <a:noAutofit/>
          </a:bodyPr>
          <a:lstStyle/>
          <a:p>
            <a:pPr algn="ctr"/>
            <a:r>
              <a:rPr lang="es-E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Conclusiones</a:t>
            </a:r>
            <a:endParaRPr lang="es-E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1210924" y="2727010"/>
            <a:ext cx="9239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Objetivos y requisitos alcanzados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Aplicación de los estudios del grado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Satisfacción personal</a:t>
            </a:r>
            <a:endParaRPr lang="es-E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96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2199552" y="2865632"/>
            <a:ext cx="8076769" cy="12100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5400" b="1" cap="al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Gracias por su atención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248872" y="922228"/>
            <a:ext cx="9798538" cy="856066"/>
          </a:xfrm>
          <a:prstGeom prst="rect">
            <a:avLst/>
          </a:prstGeom>
          <a:noFill/>
          <a:effectLst/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Generic</a:t>
            </a:r>
            <a:r>
              <a:rPr lang="es-ES" sz="5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Car </a:t>
            </a:r>
            <a:r>
              <a:rPr lang="es-ES" sz="54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Controller</a:t>
            </a:r>
            <a:endParaRPr lang="es-ES" sz="5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1304467" y="1673446"/>
            <a:ext cx="9687347" cy="6621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Una unidad controladora auxiliar para vehículos automóvil</a:t>
            </a: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50702"/>
              </p:ext>
            </p:extLst>
          </p:nvPr>
        </p:nvGraphicFramePr>
        <p:xfrm>
          <a:off x="8109318" y="4795936"/>
          <a:ext cx="3731229" cy="1722338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11179">
                  <a:extLst>
                    <a:ext uri="{9D8B030D-6E8A-4147-A177-3AD203B41FA5}">
                      <a16:colId xmlns:a16="http://schemas.microsoft.com/office/drawing/2014/main" val="1892314628"/>
                    </a:ext>
                  </a:extLst>
                </a:gridCol>
                <a:gridCol w="2620050">
                  <a:extLst>
                    <a:ext uri="{9D8B030D-6E8A-4147-A177-3AD203B41FA5}">
                      <a16:colId xmlns:a16="http://schemas.microsoft.com/office/drawing/2014/main" val="2268093911"/>
                    </a:ext>
                  </a:extLst>
                </a:gridCol>
              </a:tblGrid>
              <a:tr h="5581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Alumno</a:t>
                      </a:r>
                      <a:endParaRPr lang="es-ES" sz="18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Álvaro </a:t>
                      </a:r>
                      <a:r>
                        <a:rPr lang="es-ES" sz="1600" b="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Graciá Gil</a:t>
                      </a:r>
                      <a:endParaRPr lang="es-ES" sz="1600" b="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71289"/>
                  </a:ext>
                </a:extLst>
              </a:tr>
              <a:tr h="5581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Tutor</a:t>
                      </a:r>
                      <a:endParaRPr lang="es-ES" sz="18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Antonio </a:t>
                      </a:r>
                      <a:r>
                        <a:rPr lang="es-ES" sz="1600" b="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Martí Campoy</a:t>
                      </a:r>
                      <a:endParaRPr lang="es-ES" sz="1600" b="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96788"/>
                  </a:ext>
                </a:extLst>
              </a:tr>
              <a:tr h="6060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Curso</a:t>
                      </a:r>
                      <a:endParaRPr lang="es-ES" sz="18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2018 </a:t>
                      </a:r>
                      <a:r>
                        <a:rPr lang="es-ES" sz="1600" b="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– 2019</a:t>
                      </a:r>
                      <a:endParaRPr lang="es-ES" sz="1600" b="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975" marR="53975" marT="53975" marB="5397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80517"/>
                  </a:ext>
                </a:extLst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76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Motivación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AutoShape 4" descr="Resultado de imagen de euro icon whi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4" name="Grupo 3"/>
          <p:cNvGrpSpPr/>
          <p:nvPr/>
        </p:nvGrpSpPr>
        <p:grpSpPr>
          <a:xfrm>
            <a:off x="4258857" y="2175696"/>
            <a:ext cx="3910408" cy="3856263"/>
            <a:chOff x="1814734" y="2294966"/>
            <a:chExt cx="3910408" cy="3856263"/>
          </a:xfrm>
        </p:grpSpPr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4734" y="2294966"/>
              <a:ext cx="3910408" cy="3856263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2258" y="4368230"/>
              <a:ext cx="1015429" cy="1024668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4200" y="3029709"/>
              <a:ext cx="1210189" cy="448305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3641" y="5144329"/>
              <a:ext cx="735113" cy="724935"/>
            </a:xfrm>
            <a:prstGeom prst="rect">
              <a:avLst/>
            </a:prstGeom>
          </p:spPr>
        </p:pic>
        <p:sp>
          <p:nvSpPr>
            <p:cNvPr id="17" name="Multiplicar 16"/>
            <p:cNvSpPr/>
            <p:nvPr/>
          </p:nvSpPr>
          <p:spPr>
            <a:xfrm>
              <a:off x="4136815" y="4889815"/>
              <a:ext cx="1269489" cy="1251911"/>
            </a:xfrm>
            <a:prstGeom prst="mathMultiply">
              <a:avLst>
                <a:gd name="adj1" fmla="val 8809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" name="CuadroTexto 25"/>
          <p:cNvSpPr txBox="1"/>
          <p:nvPr/>
        </p:nvSpPr>
        <p:spPr>
          <a:xfrm>
            <a:off x="1640852" y="1416718"/>
            <a:ext cx="9146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Cambio de componentes </a:t>
            </a:r>
            <a:r>
              <a:rPr lang="es-ES" sz="2800" b="1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Pérdida de integración</a:t>
            </a:r>
            <a:endParaRPr lang="es-ES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811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Situación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Resultado de imagen de Cableado de un bentley bentayg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010" y="3477630"/>
            <a:ext cx="4267815" cy="194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Resultado de imagen de cableado seat 6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57" y="3477630"/>
            <a:ext cx="2591492" cy="194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CuadroTexto 3"/>
          <p:cNvSpPr txBox="1"/>
          <p:nvPr/>
        </p:nvSpPr>
        <p:spPr>
          <a:xfrm>
            <a:off x="1409016" y="5540514"/>
            <a:ext cx="3502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Todo el cableado de un Fiat 600 (Año 1955)</a:t>
            </a: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959010" y="5540514"/>
            <a:ext cx="4267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Cableado de un </a:t>
            </a:r>
            <a:r>
              <a:rPr lang="es-ES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Bentley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0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Bentayga</a:t>
            </a:r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s-ES" sz="2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(Año 2015)</a:t>
            </a:r>
            <a:endParaRPr lang="es-E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316555" y="1220637"/>
            <a:ext cx="9730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Modernización de los automóviles</a:t>
            </a:r>
            <a:endParaRPr lang="es-ES" sz="2800" dirty="0" smtClean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endParaRPr>
          </a:p>
          <a:p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	 Crecimiento de los componentes electrónicos</a:t>
            </a:r>
          </a:p>
          <a:p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		 	Gran cantidad de Microcontroladores distribuidos</a:t>
            </a:r>
            <a:endParaRPr lang="es-E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uadroTexto 10"/>
          <p:cNvSpPr txBox="1"/>
          <p:nvPr/>
        </p:nvSpPr>
        <p:spPr>
          <a:xfrm>
            <a:off x="1596473" y="2635223"/>
            <a:ext cx="9730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Comunicaciones </a:t>
            </a: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es-ES" sz="3200" b="1" dirty="0" smtClean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Bus de datos CAN</a:t>
            </a:r>
            <a:endParaRPr lang="es-E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632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07" y="-1072815"/>
            <a:ext cx="9025981" cy="902598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Objetivo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Grupo 2"/>
          <p:cNvGrpSpPr/>
          <p:nvPr/>
        </p:nvGrpSpPr>
        <p:grpSpPr>
          <a:xfrm>
            <a:off x="4005167" y="2251013"/>
            <a:ext cx="1221031" cy="1189163"/>
            <a:chOff x="2793886" y="3685504"/>
            <a:chExt cx="1221031" cy="1189163"/>
          </a:xfrm>
        </p:grpSpPr>
        <p:sp>
          <p:nvSpPr>
            <p:cNvPr id="14" name="Rectángulo redondeado 13"/>
            <p:cNvSpPr/>
            <p:nvPr/>
          </p:nvSpPr>
          <p:spPr>
            <a:xfrm>
              <a:off x="2793886" y="3799096"/>
              <a:ext cx="1221031" cy="1075571"/>
            </a:xfrm>
            <a:prstGeom prst="roundRect">
              <a:avLst>
                <a:gd name="adj" fmla="val 24532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s-ES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Equipo de sonido</a:t>
              </a:r>
              <a:endParaRPr lang="es-ES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4956" y="3685504"/>
              <a:ext cx="682449" cy="698328"/>
            </a:xfrm>
            <a:prstGeom prst="rect">
              <a:avLst/>
            </a:prstGeom>
          </p:spPr>
        </p:pic>
      </p:grpSp>
      <p:grpSp>
        <p:nvGrpSpPr>
          <p:cNvPr id="11" name="Grupo 10"/>
          <p:cNvGrpSpPr/>
          <p:nvPr/>
        </p:nvGrpSpPr>
        <p:grpSpPr>
          <a:xfrm>
            <a:off x="5588799" y="3581634"/>
            <a:ext cx="1414859" cy="1366710"/>
            <a:chOff x="5812241" y="3351313"/>
            <a:chExt cx="1414859" cy="1366710"/>
          </a:xfrm>
        </p:grpSpPr>
        <p:sp>
          <p:nvSpPr>
            <p:cNvPr id="16" name="Rectángulo redondeado 15"/>
            <p:cNvSpPr/>
            <p:nvPr/>
          </p:nvSpPr>
          <p:spPr>
            <a:xfrm>
              <a:off x="5812241" y="3351313"/>
              <a:ext cx="1414859" cy="1366710"/>
            </a:xfrm>
            <a:prstGeom prst="roundRect">
              <a:avLst>
                <a:gd name="adj" fmla="val 24532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s-ES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Integración</a:t>
              </a:r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6180587" y="3506764"/>
              <a:ext cx="723104" cy="723104"/>
            </a:xfrm>
            <a:prstGeom prst="rect">
              <a:avLst/>
            </a:prstGeom>
          </p:spPr>
        </p:pic>
      </p:grpSp>
      <p:cxnSp>
        <p:nvCxnSpPr>
          <p:cNvPr id="20" name="Conector curvado 19"/>
          <p:cNvCxnSpPr>
            <a:stCxn id="10" idx="2"/>
            <a:endCxn id="14" idx="3"/>
          </p:cNvCxnSpPr>
          <p:nvPr/>
        </p:nvCxnSpPr>
        <p:spPr>
          <a:xfrm rot="5400000" flipH="1">
            <a:off x="5720393" y="2408196"/>
            <a:ext cx="86331" cy="1074722"/>
          </a:xfrm>
          <a:prstGeom prst="curvedConnector4">
            <a:avLst>
              <a:gd name="adj1" fmla="val -264795"/>
              <a:gd name="adj2" fmla="val 93428"/>
            </a:avLst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ector curvado 22"/>
          <p:cNvCxnSpPr>
            <a:stCxn id="10" idx="2"/>
            <a:endCxn id="16" idx="0"/>
          </p:cNvCxnSpPr>
          <p:nvPr/>
        </p:nvCxnSpPr>
        <p:spPr>
          <a:xfrm rot="5400000">
            <a:off x="6002119" y="3282833"/>
            <a:ext cx="592912" cy="469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Rectángulo redondeado 27"/>
          <p:cNvSpPr/>
          <p:nvPr/>
        </p:nvSpPr>
        <p:spPr>
          <a:xfrm>
            <a:off x="4157669" y="3911571"/>
            <a:ext cx="1196190" cy="1506896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Pantalla</a:t>
            </a:r>
          </a:p>
          <a:p>
            <a:pPr algn="ctr"/>
            <a:r>
              <a:rPr lang="es-ES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original</a:t>
            </a:r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545" y="4056084"/>
            <a:ext cx="886885" cy="588947"/>
          </a:xfrm>
          <a:prstGeom prst="rect">
            <a:avLst/>
          </a:prstGeom>
        </p:spPr>
      </p:pic>
      <p:cxnSp>
        <p:nvCxnSpPr>
          <p:cNvPr id="32" name="Conector curvado 31"/>
          <p:cNvCxnSpPr>
            <a:stCxn id="28" idx="0"/>
            <a:endCxn id="10" idx="2"/>
          </p:cNvCxnSpPr>
          <p:nvPr/>
        </p:nvCxnSpPr>
        <p:spPr>
          <a:xfrm rot="5400000" flipH="1" flipV="1">
            <a:off x="5066918" y="2677569"/>
            <a:ext cx="922849" cy="1545156"/>
          </a:xfrm>
          <a:prstGeom prst="curvedConnector3">
            <a:avLst>
              <a:gd name="adj1" fmla="val 42378"/>
            </a:avLst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Conector curvado 45"/>
          <p:cNvCxnSpPr>
            <a:stCxn id="44" idx="1"/>
            <a:endCxn id="10" idx="2"/>
          </p:cNvCxnSpPr>
          <p:nvPr/>
        </p:nvCxnSpPr>
        <p:spPr>
          <a:xfrm rot="10800000" flipV="1">
            <a:off x="6300921" y="2463852"/>
            <a:ext cx="1168507" cy="524869"/>
          </a:xfrm>
          <a:prstGeom prst="curvedConnector4">
            <a:avLst>
              <a:gd name="adj1" fmla="val 8051"/>
              <a:gd name="adj2" fmla="val 158693"/>
            </a:avLst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ector curvado 51"/>
          <p:cNvCxnSpPr>
            <a:stCxn id="10" idx="2"/>
            <a:endCxn id="49" idx="1"/>
          </p:cNvCxnSpPr>
          <p:nvPr/>
        </p:nvCxnSpPr>
        <p:spPr>
          <a:xfrm rot="16200000" flipH="1">
            <a:off x="6620483" y="2669159"/>
            <a:ext cx="684199" cy="1323324"/>
          </a:xfrm>
          <a:prstGeom prst="curvedConnector2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Rectángulo redondeado 48"/>
          <p:cNvSpPr/>
          <p:nvPr/>
        </p:nvSpPr>
        <p:spPr>
          <a:xfrm>
            <a:off x="7624244" y="3069129"/>
            <a:ext cx="1539797" cy="1207583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Diagnóstico</a:t>
            </a:r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5564" y="3105484"/>
            <a:ext cx="784672" cy="78467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036" y="3543252"/>
            <a:ext cx="378052" cy="305659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5367470" y="1858422"/>
            <a:ext cx="1866900" cy="1130300"/>
          </a:xfrm>
          <a:prstGeom prst="roundRect">
            <a:avLst>
              <a:gd name="adj" fmla="val 24532"/>
            </a:avLst>
          </a:prstGeom>
          <a:solidFill>
            <a:srgbClr val="860000"/>
          </a:solidFill>
          <a:ln>
            <a:solidFill>
              <a:srgbClr val="C00000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000" b="1" dirty="0" smtClean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Controladora</a:t>
            </a:r>
            <a:endParaRPr lang="es-ES" b="1" dirty="0" smtClean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r>
              <a:rPr lang="es-ES" sz="2000" b="1" dirty="0" smtClean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auxiliar</a:t>
            </a:r>
            <a:endParaRPr lang="es-ES" b="1" dirty="0" smtClean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s-ES" b="1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7" name="Imagen 10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7295" y="2302224"/>
            <a:ext cx="556260" cy="556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rupo 1053"/>
          <p:cNvGrpSpPr/>
          <p:nvPr/>
        </p:nvGrpSpPr>
        <p:grpSpPr>
          <a:xfrm>
            <a:off x="7469427" y="1918137"/>
            <a:ext cx="1778236" cy="1091431"/>
            <a:chOff x="7614483" y="1910231"/>
            <a:chExt cx="1778236" cy="1091431"/>
          </a:xfrm>
        </p:grpSpPr>
        <p:sp>
          <p:nvSpPr>
            <p:cNvPr id="44" name="Rectángulo redondeado 43"/>
            <p:cNvSpPr/>
            <p:nvPr/>
          </p:nvSpPr>
          <p:spPr>
            <a:xfrm>
              <a:off x="7614483" y="1910231"/>
              <a:ext cx="1778236" cy="1091431"/>
            </a:xfrm>
            <a:prstGeom prst="roundRect">
              <a:avLst>
                <a:gd name="adj" fmla="val 24532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s-ES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Geolocalización</a:t>
              </a:r>
              <a:endParaRPr lang="es-ES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45432" y="1910231"/>
              <a:ext cx="712554" cy="71255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5" name="Grupo 44"/>
          <p:cNvGrpSpPr/>
          <p:nvPr/>
        </p:nvGrpSpPr>
        <p:grpSpPr>
          <a:xfrm>
            <a:off x="2151551" y="3949891"/>
            <a:ext cx="1759832" cy="1088769"/>
            <a:chOff x="2151551" y="3949891"/>
            <a:chExt cx="1759832" cy="1088769"/>
          </a:xfrm>
        </p:grpSpPr>
        <p:sp>
          <p:nvSpPr>
            <p:cNvPr id="33" name="Rectángulo redondeado 32"/>
            <p:cNvSpPr/>
            <p:nvPr/>
          </p:nvSpPr>
          <p:spPr>
            <a:xfrm>
              <a:off x="2151551" y="3949891"/>
              <a:ext cx="1759832" cy="1088769"/>
            </a:xfrm>
            <a:prstGeom prst="roundRect">
              <a:avLst>
                <a:gd name="adj" fmla="val 24532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Control</a:t>
              </a:r>
            </a:p>
            <a:p>
              <a:pPr algn="r"/>
              <a:r>
                <a:rPr lang="es-ES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vía App</a:t>
              </a:r>
              <a:endParaRPr lang="es-ES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30168" y="4025111"/>
              <a:ext cx="509706" cy="903023"/>
            </a:xfrm>
            <a:prstGeom prst="rect">
              <a:avLst/>
            </a:prstGeom>
          </p:spPr>
        </p:pic>
      </p:grpSp>
      <p:cxnSp>
        <p:nvCxnSpPr>
          <p:cNvPr id="40" name="Conector curvado 39"/>
          <p:cNvCxnSpPr>
            <a:stCxn id="33" idx="0"/>
            <a:endCxn id="10" idx="2"/>
          </p:cNvCxnSpPr>
          <p:nvPr/>
        </p:nvCxnSpPr>
        <p:spPr>
          <a:xfrm rot="5400000" flipH="1" flipV="1">
            <a:off x="4185609" y="1834581"/>
            <a:ext cx="961169" cy="3269453"/>
          </a:xfrm>
          <a:prstGeom prst="curvedConnector3">
            <a:avLst>
              <a:gd name="adj1" fmla="val 46341"/>
            </a:avLst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3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redondeado 20"/>
          <p:cNvSpPr/>
          <p:nvPr/>
        </p:nvSpPr>
        <p:spPr>
          <a:xfrm>
            <a:off x="1321159" y="1551997"/>
            <a:ext cx="2839136" cy="1226290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Requisitos Hardware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4532947" y="1677976"/>
            <a:ext cx="465794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Alimentación desde el vehículo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250" y="1750104"/>
            <a:ext cx="856961" cy="856961"/>
          </a:xfrm>
          <a:prstGeom prst="rect">
            <a:avLst/>
          </a:prstGeom>
        </p:spPr>
      </p:pic>
      <p:sp>
        <p:nvSpPr>
          <p:cNvPr id="23" name="Rectángulo redondeado 22"/>
          <p:cNvSpPr/>
          <p:nvPr/>
        </p:nvSpPr>
        <p:spPr>
          <a:xfrm>
            <a:off x="1321159" y="2991701"/>
            <a:ext cx="2839136" cy="1226290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531" y="3065842"/>
            <a:ext cx="2096391" cy="104819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532947" y="3177630"/>
            <a:ext cx="526602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Comunicación por CAN BUS seguro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588" y="1851432"/>
            <a:ext cx="1324707" cy="565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806" y="1807680"/>
            <a:ext cx="714925" cy="714925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532947" y="4486743"/>
            <a:ext cx="6023292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Ensamblado y mecanizado de pequeñas dimensiones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1321159" y="4430670"/>
            <a:ext cx="2839136" cy="1501206"/>
            <a:chOff x="1321159" y="4219656"/>
            <a:chExt cx="2839136" cy="1501206"/>
          </a:xfrm>
        </p:grpSpPr>
        <p:sp>
          <p:nvSpPr>
            <p:cNvPr id="24" name="Rectángulo redondeado 23"/>
            <p:cNvSpPr/>
            <p:nvPr/>
          </p:nvSpPr>
          <p:spPr>
            <a:xfrm>
              <a:off x="1321159" y="4219656"/>
              <a:ext cx="2839136" cy="1501206"/>
            </a:xfrm>
            <a:prstGeom prst="roundRect">
              <a:avLst>
                <a:gd name="adj" fmla="val 24532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5588" y="4431971"/>
              <a:ext cx="1086675" cy="1086675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6043" y="4525664"/>
              <a:ext cx="899290" cy="899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redondeado 15"/>
          <p:cNvSpPr/>
          <p:nvPr/>
        </p:nvSpPr>
        <p:spPr>
          <a:xfrm>
            <a:off x="1021372" y="2633848"/>
            <a:ext cx="1768719" cy="1062029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021373" y="1446709"/>
            <a:ext cx="1768719" cy="1062029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Requisitos software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30" y="1689049"/>
            <a:ext cx="577348" cy="5773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19" y="1493601"/>
            <a:ext cx="965688" cy="96568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985501" y="1553142"/>
            <a:ext cx="736597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Fiabilidad y equilibrio entre eficiencia y consumo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228" y="2733855"/>
            <a:ext cx="916676" cy="791675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2985500" y="2734558"/>
            <a:ext cx="651019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Arranque rápido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021372" y="3820987"/>
            <a:ext cx="1768719" cy="1062029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1021371" y="5008126"/>
            <a:ext cx="1768719" cy="1062029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985500" y="3916025"/>
            <a:ext cx="651019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Genérico y modular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985500" y="5117597"/>
            <a:ext cx="7921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Sistema de configuración en tiempo real y persistente</a:t>
            </a:r>
            <a:endParaRPr lang="es-ES" sz="28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663" y="3916025"/>
            <a:ext cx="800463" cy="80046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551" y="5128409"/>
            <a:ext cx="821460" cy="82146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6514" y="5486929"/>
            <a:ext cx="583223" cy="5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050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51" y="618518"/>
            <a:ext cx="9730859" cy="645017"/>
          </a:xfrm>
        </p:spPr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Requisitos funcionales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0" y="149290"/>
            <a:ext cx="874516" cy="87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ángulo redondeado 7"/>
          <p:cNvSpPr/>
          <p:nvPr/>
        </p:nvSpPr>
        <p:spPr>
          <a:xfrm>
            <a:off x="1316551" y="1732763"/>
            <a:ext cx="2141757" cy="1062029"/>
          </a:xfrm>
          <a:prstGeom prst="roundRect">
            <a:avLst>
              <a:gd name="adj" fmla="val 2453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22" y="1799589"/>
            <a:ext cx="1079505" cy="928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41958" y="1902224"/>
            <a:ext cx="723104" cy="72310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639379" y="1854492"/>
            <a:ext cx="855262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Integración con los botones del volante y el salpicadero</a:t>
            </a:r>
            <a:r>
              <a:rPr lang="es-ES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1316550" y="4454121"/>
            <a:ext cx="2141757" cy="1112023"/>
            <a:chOff x="1316551" y="2927801"/>
            <a:chExt cx="2141757" cy="1112023"/>
          </a:xfrm>
        </p:grpSpPr>
        <p:sp>
          <p:nvSpPr>
            <p:cNvPr id="12" name="Rectángulo redondeado 11"/>
            <p:cNvSpPr/>
            <p:nvPr/>
          </p:nvSpPr>
          <p:spPr>
            <a:xfrm>
              <a:off x="1316551" y="2964253"/>
              <a:ext cx="2141757" cy="1075571"/>
            </a:xfrm>
            <a:prstGeom prst="roundRect">
              <a:avLst>
                <a:gd name="adj" fmla="val 24532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s-ES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4060" y="2927801"/>
              <a:ext cx="1086737" cy="1112023"/>
            </a:xfrm>
            <a:prstGeom prst="rect">
              <a:avLst/>
            </a:prstGeom>
          </p:spPr>
        </p:pic>
      </p:grpSp>
      <p:sp>
        <p:nvSpPr>
          <p:cNvPr id="14" name="CuadroTexto 13"/>
          <p:cNvSpPr txBox="1"/>
          <p:nvPr/>
        </p:nvSpPr>
        <p:spPr>
          <a:xfrm>
            <a:off x="3639379" y="4609060"/>
            <a:ext cx="770586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Control de equipos de sonido multimarca</a:t>
            </a:r>
            <a:endParaRPr lang="es-ES" sz="2400" b="1" i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1316550" y="3132835"/>
            <a:ext cx="2141757" cy="1078861"/>
            <a:chOff x="1316550" y="4243416"/>
            <a:chExt cx="2141757" cy="1078861"/>
          </a:xfrm>
        </p:grpSpPr>
        <p:sp>
          <p:nvSpPr>
            <p:cNvPr id="16" name="Rectángulo redondeado 15"/>
            <p:cNvSpPr/>
            <p:nvPr/>
          </p:nvSpPr>
          <p:spPr>
            <a:xfrm>
              <a:off x="1316550" y="4243416"/>
              <a:ext cx="2141757" cy="1078861"/>
            </a:xfrm>
            <a:prstGeom prst="roundRect">
              <a:avLst>
                <a:gd name="adj" fmla="val 24532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s-ES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60580" y="4364482"/>
              <a:ext cx="1265791" cy="840564"/>
            </a:xfrm>
            <a:prstGeom prst="rect">
              <a:avLst/>
            </a:prstGeom>
          </p:spPr>
        </p:pic>
      </p:grpSp>
      <p:sp>
        <p:nvSpPr>
          <p:cNvPr id="18" name="CuadroTexto 17"/>
          <p:cNvSpPr txBox="1"/>
          <p:nvPr/>
        </p:nvSpPr>
        <p:spPr>
          <a:xfrm>
            <a:off x="3621463" y="3279439"/>
            <a:ext cx="770586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Visualización de textos en la pantalla original</a:t>
            </a:r>
            <a:endParaRPr lang="es-ES" sz="2400" i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4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ircuito">
  <a:themeElements>
    <a:clrScheme name="Personalizado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85A5C1"/>
      </a:hlink>
      <a:folHlink>
        <a:srgbClr val="9F6715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TM02900743[[fn=Orgánico]]</Template>
  <TotalTime>2775</TotalTime>
  <Words>3317</Words>
  <Application>Microsoft Office PowerPoint</Application>
  <PresentationFormat>Panorámica</PresentationFormat>
  <Paragraphs>392</Paragraphs>
  <Slides>33</Slides>
  <Notes>33</Notes>
  <HiddenSlides>0</HiddenSlides>
  <MMClips>3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Symbol</vt:lpstr>
      <vt:lpstr>Times New Roman</vt:lpstr>
      <vt:lpstr>Trebuchet MS</vt:lpstr>
      <vt:lpstr>Tw Cen MT</vt:lpstr>
      <vt:lpstr>Wingdings</vt:lpstr>
      <vt:lpstr>Wingdings 2</vt:lpstr>
      <vt:lpstr>HDOfficeLightV0</vt:lpstr>
      <vt:lpstr>1_HDOfficeLightV0</vt:lpstr>
      <vt:lpstr>Circuito</vt:lpstr>
      <vt:lpstr>Generic Car Controller</vt:lpstr>
      <vt:lpstr>Presentación de PowerPoint</vt:lpstr>
      <vt:lpstr>Índice</vt:lpstr>
      <vt:lpstr>Motivación</vt:lpstr>
      <vt:lpstr>Situación</vt:lpstr>
      <vt:lpstr>Objetivo</vt:lpstr>
      <vt:lpstr>Requisitos Hardware</vt:lpstr>
      <vt:lpstr>Requisitos software</vt:lpstr>
      <vt:lpstr>Requisitos funcionales</vt:lpstr>
      <vt:lpstr>Requisitos funcionales</vt:lpstr>
      <vt:lpstr>Diseño e implementación HARDWARE</vt:lpstr>
      <vt:lpstr>Componentes hardware</vt:lpstr>
      <vt:lpstr>Control de equipos de sonido</vt:lpstr>
      <vt:lpstr>Esquemático</vt:lpstr>
      <vt:lpstr>Placa de circuito impreso</vt:lpstr>
      <vt:lpstr>Placa de circuito impreso</vt:lpstr>
      <vt:lpstr>Mecanizado</vt:lpstr>
      <vt:lpstr>Ensamblado completo</vt:lpstr>
      <vt:lpstr>Diseño e implementación software</vt:lpstr>
      <vt:lpstr>Software del microcontrolador</vt:lpstr>
      <vt:lpstr>Estructura interna del software</vt:lpstr>
      <vt:lpstr>Aplicación para smartphones y tablets</vt:lpstr>
      <vt:lpstr>Imágenes de la aplicación</vt:lpstr>
      <vt:lpstr>Plataforma de seguimiento</vt:lpstr>
      <vt:lpstr>Plataforma de seguimiento</vt:lpstr>
      <vt:lpstr>Especificación y adaptación de vehículos</vt:lpstr>
      <vt:lpstr>Caso específico  - Opel Astra</vt:lpstr>
      <vt:lpstr>Controladora en funcionamiento</vt:lpstr>
      <vt:lpstr>Controladora en funcionamiento</vt:lpstr>
      <vt:lpstr>Controladora en funcionamiento</vt:lpstr>
      <vt:lpstr>Posibles mejoras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Car Controller</dc:title>
  <dc:creator>Álvaro G</dc:creator>
  <cp:lastModifiedBy>Álvaro G</cp:lastModifiedBy>
  <cp:revision>1037</cp:revision>
  <cp:lastPrinted>2019-04-08T18:01:37Z</cp:lastPrinted>
  <dcterms:created xsi:type="dcterms:W3CDTF">2019-03-21T16:59:31Z</dcterms:created>
  <dcterms:modified xsi:type="dcterms:W3CDTF">2019-04-08T18:40:35Z</dcterms:modified>
</cp:coreProperties>
</file>